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26"/>
  </p:notesMasterIdLst>
  <p:sldIdLst>
    <p:sldId id="277" r:id="rId5"/>
    <p:sldId id="257" r:id="rId6"/>
    <p:sldId id="258" r:id="rId7"/>
    <p:sldId id="259" r:id="rId8"/>
    <p:sldId id="261" r:id="rId9"/>
    <p:sldId id="262" r:id="rId10"/>
    <p:sldId id="263" r:id="rId11"/>
    <p:sldId id="278"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5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9"/>
    <p:restoredTop sz="50476"/>
  </p:normalViewPr>
  <p:slideViewPr>
    <p:cSldViewPr snapToGrid="0" snapToObjects="1">
      <p:cViewPr varScale="1">
        <p:scale>
          <a:sx n="81" d="100"/>
          <a:sy n="81" d="100"/>
        </p:scale>
        <p:origin x="3256" y="184"/>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ereyra" userId="7e64f7f1-6f03-4388-9127-91b1eecbeea9" providerId="ADAL" clId="{D286EEB5-18E4-3C47-881D-F74282FF6218}"/>
    <pc:docChg chg="modSld">
      <pc:chgData name="David Pereyra" userId="7e64f7f1-6f03-4388-9127-91b1eecbeea9" providerId="ADAL" clId="{D286EEB5-18E4-3C47-881D-F74282FF6218}" dt="2021-06-21T18:07:02.199" v="19" actId="20577"/>
      <pc:docMkLst>
        <pc:docMk/>
      </pc:docMkLst>
      <pc:sldChg chg="modSp mod">
        <pc:chgData name="David Pereyra" userId="7e64f7f1-6f03-4388-9127-91b1eecbeea9" providerId="ADAL" clId="{D286EEB5-18E4-3C47-881D-F74282FF6218}" dt="2021-06-21T18:07:02.199" v="19" actId="20577"/>
        <pc:sldMkLst>
          <pc:docMk/>
          <pc:sldMk cId="151969645" sldId="277"/>
        </pc:sldMkLst>
        <pc:spChg chg="mod">
          <ac:chgData name="David Pereyra" userId="7e64f7f1-6f03-4388-9127-91b1eecbeea9" providerId="ADAL" clId="{D286EEB5-18E4-3C47-881D-F74282FF6218}" dt="2021-06-21T18:07:02.199" v="19" actId="20577"/>
          <ac:spMkLst>
            <pc:docMk/>
            <pc:sldMk cId="151969645" sldId="277"/>
            <ac:spMk id="4" creationId="{B14D8B67-DB51-2449-9291-351DD9FB7C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17500" algn="l" rtl="0">
              <a:spcBef>
                <a:spcPts val="0"/>
              </a:spcBef>
              <a:spcAft>
                <a:spcPts val="0"/>
              </a:spcAft>
              <a:buSzPts val="1400"/>
              <a:buFont typeface="Arial"/>
              <a:buChar char="●"/>
              <a:defRPr sz="1100" b="0" i="0" u="none" strike="noStrike" cap="none"/>
            </a:lvl1pPr>
            <a:lvl2pPr marL="914400" marR="0" lvl="1" indent="-317500" algn="l" rtl="0">
              <a:spcBef>
                <a:spcPts val="0"/>
              </a:spcBef>
              <a:spcAft>
                <a:spcPts val="0"/>
              </a:spcAft>
              <a:buSzPts val="1400"/>
              <a:buFont typeface="Arial"/>
              <a:buChar char="○"/>
              <a:defRPr sz="1100" b="0" i="0" u="none" strike="noStrike" cap="none"/>
            </a:lvl2pPr>
            <a:lvl3pPr marL="1371600" marR="0" lvl="2" indent="-317500" algn="l" rtl="0">
              <a:spcBef>
                <a:spcPts val="0"/>
              </a:spcBef>
              <a:spcAft>
                <a:spcPts val="0"/>
              </a:spcAft>
              <a:buSzPts val="1400"/>
              <a:buFont typeface="Arial"/>
              <a:buChar char="■"/>
              <a:defRPr sz="1100" b="0" i="0" u="none" strike="noStrike" cap="none"/>
            </a:lvl3pPr>
            <a:lvl4pPr marL="1828800" marR="0" lvl="3" indent="-317500" algn="l" rtl="0">
              <a:spcBef>
                <a:spcPts val="0"/>
              </a:spcBef>
              <a:spcAft>
                <a:spcPts val="0"/>
              </a:spcAft>
              <a:buSzPts val="1400"/>
              <a:buFont typeface="Arial"/>
              <a:buChar char="●"/>
              <a:defRPr sz="1100" b="0" i="0" u="none" strike="noStrike" cap="none"/>
            </a:lvl4pPr>
            <a:lvl5pPr marL="2286000" marR="0" lvl="4" indent="-317500" algn="l" rtl="0">
              <a:spcBef>
                <a:spcPts val="0"/>
              </a:spcBef>
              <a:spcAft>
                <a:spcPts val="0"/>
              </a:spcAft>
              <a:buSzPts val="1400"/>
              <a:buFont typeface="Arial"/>
              <a:buChar char="○"/>
              <a:defRPr sz="1100" b="0" i="0" u="none" strike="noStrike" cap="none"/>
            </a:lvl5pPr>
            <a:lvl6pPr marL="2743200" marR="0" lvl="5" indent="-317500" algn="l" rtl="0">
              <a:spcBef>
                <a:spcPts val="0"/>
              </a:spcBef>
              <a:spcAft>
                <a:spcPts val="0"/>
              </a:spcAft>
              <a:buSzPts val="1400"/>
              <a:buFont typeface="Arial"/>
              <a:buChar char="■"/>
              <a:defRPr sz="1100" b="0" i="0" u="none" strike="noStrike" cap="none"/>
            </a:lvl6pPr>
            <a:lvl7pPr marL="3200400" marR="0" lvl="6" indent="-317500" algn="l" rtl="0">
              <a:spcBef>
                <a:spcPts val="0"/>
              </a:spcBef>
              <a:spcAft>
                <a:spcPts val="0"/>
              </a:spcAft>
              <a:buSzPts val="1400"/>
              <a:buFont typeface="Arial"/>
              <a:buChar char="●"/>
              <a:defRPr sz="1100" b="0" i="0" u="none" strike="noStrike" cap="none"/>
            </a:lvl7pPr>
            <a:lvl8pPr marL="3657600" marR="0" lvl="7" indent="-317500" algn="l" rtl="0">
              <a:spcBef>
                <a:spcPts val="0"/>
              </a:spcBef>
              <a:spcAft>
                <a:spcPts val="0"/>
              </a:spcAft>
              <a:buSzPts val="1400"/>
              <a:buFont typeface="Arial"/>
              <a:buChar char="○"/>
              <a:defRPr sz="1100" b="0" i="0" u="none" strike="noStrike" cap="none"/>
            </a:lvl8pPr>
            <a:lvl9pPr marL="4114800" marR="0" lvl="8" indent="-317500" algn="l" rtl="0">
              <a:spcBef>
                <a:spcPts val="0"/>
              </a:spcBef>
              <a:spcAft>
                <a:spcPts val="0"/>
              </a:spcAft>
              <a:buSzPts val="1400"/>
              <a:buFont typeface="Arial"/>
              <a:buChar char="■"/>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232848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Diga: </a:t>
            </a:r>
            <a:r>
              <a:rPr lang="es-ES_tradnl" sz="1800" b="0" i="0" u="none" strike="noStrike" cap="none" noProof="0" dirty="0">
                <a:solidFill>
                  <a:schemeClr val="dk1"/>
                </a:solidFill>
                <a:latin typeface="Avenir"/>
                <a:ea typeface="Avenir"/>
                <a:cs typeface="Avenir"/>
                <a:sym typeface="Avenir"/>
              </a:rPr>
              <a:t>El comité de  Inclusión está conformado por </a:t>
            </a:r>
            <a:r>
              <a:rPr lang="es-ES_tradnl" sz="1800" noProof="0" dirty="0">
                <a:solidFill>
                  <a:schemeClr val="dk1"/>
                </a:solidFill>
                <a:latin typeface="Avenir"/>
                <a:ea typeface="Avenir"/>
                <a:cs typeface="Avenir"/>
                <a:sym typeface="Avenir"/>
              </a:rPr>
              <a:t>miembros de la comunidad, que abogan por inclusión y accesibilidad.</a:t>
            </a:r>
            <a:endParaRPr lang="es-ES_tradnl" sz="1800" b="0" i="0" u="none" strike="noStrike" cap="none" noProof="0" dirty="0">
              <a:solidFill>
                <a:schemeClr val="dk1"/>
              </a:solidFill>
              <a:latin typeface="Avenir"/>
              <a:ea typeface="Avenir"/>
              <a:cs typeface="Avenir"/>
              <a:sym typeface="Avenir"/>
            </a:endParaRPr>
          </a:p>
          <a:p>
            <a:pPr lvl="0" indent="-342900">
              <a:spcBef>
                <a:spcPts val="1600"/>
              </a:spcBef>
              <a:buClr>
                <a:schemeClr val="dk1"/>
              </a:buClr>
              <a:buSzPts val="1800"/>
              <a:buFont typeface="Avenir"/>
              <a:buChar char="●"/>
            </a:pPr>
            <a:r>
              <a:rPr lang="es-ES_tradnl" sz="1800" noProof="0" dirty="0">
                <a:solidFill>
                  <a:schemeClr val="dk1"/>
                </a:solidFill>
                <a:latin typeface="Avenir"/>
                <a:ea typeface="Avenir"/>
                <a:cs typeface="Avenir"/>
                <a:sym typeface="Avenir"/>
              </a:rPr>
              <a:t>Reuniones dos o tres veces por año.</a:t>
            </a:r>
          </a:p>
          <a:p>
            <a:pPr lvl="0" indent="-342900">
              <a:buClr>
                <a:schemeClr val="dk1"/>
              </a:buClr>
              <a:buSzPts val="1800"/>
              <a:buFont typeface="Avenir"/>
              <a:buChar char="●"/>
            </a:pPr>
            <a:r>
              <a:rPr lang="es-ES_tradnl" sz="1800" noProof="0" dirty="0">
                <a:solidFill>
                  <a:schemeClr val="dk1"/>
                </a:solidFill>
                <a:latin typeface="Avenir"/>
                <a:ea typeface="Avenir"/>
                <a:cs typeface="Avenir"/>
                <a:sym typeface="Avenir"/>
              </a:rPr>
              <a:t>Para discutir las necesidades de los miembros con discapacidades. </a:t>
            </a:r>
          </a:p>
          <a:p>
            <a:pPr lvl="0" indent="-342900">
              <a:buClr>
                <a:schemeClr val="dk1"/>
              </a:buClr>
              <a:buSzPts val="1800"/>
              <a:buFont typeface="Avenir"/>
              <a:buChar char="●"/>
            </a:pPr>
            <a:r>
              <a:rPr lang="es-ES_tradnl" sz="1800" noProof="0" dirty="0">
                <a:solidFill>
                  <a:schemeClr val="dk1"/>
                </a:solidFill>
                <a:latin typeface="Avenir"/>
                <a:ea typeface="Avenir"/>
                <a:cs typeface="Avenir"/>
                <a:sym typeface="Avenir"/>
              </a:rPr>
              <a:t>Crear planes para cambiar el espacio si es necesario y las prácticas de modo de mejorar el acceso a ellas. </a:t>
            </a:r>
          </a:p>
          <a:p>
            <a:pPr lvl="0" indent="-342900">
              <a:buClr>
                <a:schemeClr val="dk1"/>
              </a:buClr>
              <a:buSzPts val="1800"/>
              <a:buFont typeface="Avenir"/>
              <a:buChar char="●"/>
            </a:pPr>
            <a:r>
              <a:rPr lang="es-ES_tradnl" sz="1800" noProof="0" dirty="0">
                <a:solidFill>
                  <a:schemeClr val="dk1"/>
                </a:solidFill>
                <a:latin typeface="Avenir"/>
                <a:ea typeface="Avenir"/>
                <a:cs typeface="Avenir"/>
                <a:sym typeface="Avenir"/>
              </a:rPr>
              <a:t>Buscar áreas que son desafíos para las personas con discapacidades.</a:t>
            </a:r>
            <a:endParaRPr lang="es-ES_tradnl" sz="1800" b="0" i="0" u="none" strike="noStrike" cap="none" noProof="0" dirty="0">
              <a:solidFill>
                <a:srgbClr val="000000"/>
              </a:solidFill>
              <a:highlight>
                <a:srgbClr val="FFFFFF"/>
              </a:highlight>
              <a:latin typeface="Avenir"/>
              <a:ea typeface="Avenir"/>
              <a:cs typeface="Avenir"/>
              <a:sym typeface="Avenir"/>
            </a:endParaRPr>
          </a:p>
          <a:p>
            <a:pPr marL="0" lvl="0" indent="0" rtl="0">
              <a:lnSpc>
                <a:spcPct val="115000"/>
              </a:lnSpc>
              <a:spcBef>
                <a:spcPts val="1000"/>
              </a:spcBef>
              <a:spcAft>
                <a:spcPts val="0"/>
              </a:spcAft>
              <a:buClr>
                <a:schemeClr val="dk1"/>
              </a:buClr>
              <a:buSzPts val="1100"/>
              <a:buFont typeface="Arial"/>
              <a:buNone/>
            </a:pPr>
            <a:endParaRPr lang="es-ES_tradnl" sz="1800" noProof="0" dirty="0">
              <a:solidFill>
                <a:schemeClr val="dk1"/>
              </a:solidFill>
              <a:highlight>
                <a:schemeClr val="lt1"/>
              </a:highlight>
              <a:latin typeface="Avenir"/>
              <a:ea typeface="Avenir"/>
              <a:cs typeface="Avenir"/>
              <a:sym typeface="Avenir"/>
            </a:endParaRPr>
          </a:p>
          <a:p>
            <a:pPr marL="0" lvl="0" indent="0" rtl="0">
              <a:lnSpc>
                <a:spcPct val="115000"/>
              </a:lnSpc>
              <a:spcBef>
                <a:spcPts val="1000"/>
              </a:spcBef>
              <a:spcAft>
                <a:spcPts val="0"/>
              </a:spcAft>
              <a:buClr>
                <a:schemeClr val="dk1"/>
              </a:buClr>
              <a:buSzPts val="1100"/>
              <a:buFont typeface="Arial"/>
              <a:buNone/>
            </a:pPr>
            <a:r>
              <a:rPr lang="es-ES_tradnl" sz="1800" noProof="0" dirty="0">
                <a:solidFill>
                  <a:schemeClr val="dk1"/>
                </a:solidFill>
                <a:highlight>
                  <a:schemeClr val="lt1"/>
                </a:highlight>
                <a:latin typeface="Avenir"/>
                <a:ea typeface="Avenir"/>
                <a:cs typeface="Avenir"/>
                <a:sym typeface="Avenir"/>
              </a:rPr>
              <a:t>¿Tienen un comité de inclusión en su comunidad? ¿Que les parece de crear uno?</a:t>
            </a:r>
            <a:endParaRPr lang="es-ES_tradnl" sz="1800" noProof="0" dirty="0">
              <a:solidFill>
                <a:schemeClr val="dk1"/>
              </a:solidFill>
              <a:latin typeface="Avenir"/>
              <a:ea typeface="Avenir"/>
              <a:cs typeface="Avenir"/>
              <a:sym typeface="Aveni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ES_tradnl" sz="1400" noProof="0" dirty="0">
                <a:solidFill>
                  <a:schemeClr val="dk1"/>
                </a:solidFill>
                <a:highlight>
                  <a:srgbClr val="FFFF00"/>
                </a:highlight>
              </a:rPr>
              <a:t>10 minutos:</a:t>
            </a:r>
          </a:p>
          <a:p>
            <a:pPr marL="0" lvl="0" indent="0" rtl="0">
              <a:spcBef>
                <a:spcPts val="0"/>
              </a:spcBef>
              <a:spcAft>
                <a:spcPts val="0"/>
              </a:spcAft>
              <a:buClr>
                <a:schemeClr val="dk1"/>
              </a:buClr>
              <a:buSzPts val="1100"/>
              <a:buFont typeface="Arial"/>
              <a:buNone/>
            </a:pPr>
            <a:endParaRPr lang="es-ES_tradnl" sz="1400" noProof="0" dirty="0">
              <a:solidFill>
                <a:schemeClr val="dk1"/>
              </a:solidFill>
              <a:highlight>
                <a:srgbClr val="FFFF00"/>
              </a:highlight>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s-ES_tradnl" sz="1400" noProof="0" dirty="0">
                <a:solidFill>
                  <a:schemeClr val="dk1"/>
                </a:solidFill>
                <a:highlight>
                  <a:srgbClr val="FFFF00"/>
                </a:highlight>
              </a:rPr>
              <a:t>PRIMERO, </a:t>
            </a:r>
            <a:r>
              <a:rPr lang="es-ES_tradnl" sz="1400" noProof="0" dirty="0">
                <a:solidFill>
                  <a:srgbClr val="000000"/>
                </a:solidFill>
                <a:highlight>
                  <a:srgbClr val="FFFF00"/>
                </a:highlight>
              </a:rPr>
              <a:t>Pensemos en algunas características que tienen en la comunidad respecto a la inclusión y a la accesibilidad, </a:t>
            </a:r>
            <a:r>
              <a:rPr lang="es-ES_tradnl" noProof="0" dirty="0"/>
              <a:t>pida a los participantes que revisen la lista.</a:t>
            </a:r>
          </a:p>
          <a:p>
            <a:pPr marL="0" lvl="0" indent="0" rtl="0">
              <a:spcBef>
                <a:spcPts val="0"/>
              </a:spcBef>
              <a:spcAft>
                <a:spcPts val="0"/>
              </a:spcAft>
              <a:buClr>
                <a:schemeClr val="dk1"/>
              </a:buClr>
              <a:buSzPts val="1100"/>
              <a:buFont typeface="Arial"/>
              <a:buNone/>
            </a:pPr>
            <a:endParaRPr lang="es-ES_tradnl" noProof="0" dirty="0"/>
          </a:p>
          <a:p>
            <a:pPr marL="0" lvl="0" indent="0" rtl="0">
              <a:spcBef>
                <a:spcPts val="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SEGUNDO, resalte las cosas positivas de la comunidad con respecto a ser inclusivos y accesibles.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mj-lt"/>
              <a:buAutoNum type="arabicPeriod"/>
            </a:pPr>
            <a:r>
              <a:rPr lang="es-ES_tradnl" sz="1800" b="0" i="0" u="none" strike="noStrike" cap="none" dirty="0">
                <a:solidFill>
                  <a:srgbClr val="000000"/>
                </a:solidFill>
                <a:latin typeface="Avenir"/>
                <a:ea typeface="Avenir"/>
                <a:cs typeface="Avenir"/>
                <a:sym typeface="Avenir"/>
              </a:rPr>
              <a:t>Miren los puntos marcados como todavía no</a:t>
            </a:r>
          </a:p>
          <a:p>
            <a:pPr marL="457200" marR="0" lvl="0" indent="-342900" algn="l" rtl="0">
              <a:lnSpc>
                <a:spcPct val="115000"/>
              </a:lnSpc>
              <a:spcBef>
                <a:spcPts val="0"/>
              </a:spcBef>
              <a:spcAft>
                <a:spcPts val="0"/>
              </a:spcAft>
              <a:buClr>
                <a:srgbClr val="000000"/>
              </a:buClr>
              <a:buSzPts val="1800"/>
              <a:buFont typeface="+mj-lt"/>
              <a:buAutoNum type="arabicPeriod"/>
            </a:pPr>
            <a:r>
              <a:rPr lang="es-ES_tradnl" sz="1800" dirty="0">
                <a:solidFill>
                  <a:srgbClr val="000000"/>
                </a:solidFill>
                <a:latin typeface="Avenir"/>
                <a:ea typeface="Avenir"/>
                <a:cs typeface="Avenir"/>
                <a:sym typeface="Avenir"/>
              </a:rPr>
              <a:t>Elijan un orden para llevarlos a cabo</a:t>
            </a:r>
            <a:r>
              <a:rPr lang="es-ES_tradnl" sz="1800" b="0" i="0" u="none" strike="noStrike" cap="none" dirty="0">
                <a:solidFill>
                  <a:srgbClr val="000000"/>
                </a:solidFill>
                <a:latin typeface="Avenir"/>
                <a:ea typeface="Avenir"/>
                <a:cs typeface="Avenir"/>
                <a:sym typeface="Avenir"/>
              </a:rPr>
              <a:t>. </a:t>
            </a:r>
          </a:p>
          <a:p>
            <a:pPr marL="457200" marR="0" lvl="0" indent="-342900" algn="l" rtl="0">
              <a:lnSpc>
                <a:spcPct val="115000"/>
              </a:lnSpc>
              <a:spcBef>
                <a:spcPts val="0"/>
              </a:spcBef>
              <a:spcAft>
                <a:spcPts val="0"/>
              </a:spcAft>
              <a:buClr>
                <a:srgbClr val="000000"/>
              </a:buClr>
              <a:buSzPts val="1800"/>
              <a:buFont typeface="+mj-lt"/>
              <a:buAutoNum type="arabicPeriod"/>
            </a:pPr>
            <a:r>
              <a:rPr lang="es-ES_tradnl" sz="1800" b="0" i="0" u="none" strike="noStrike" cap="none" dirty="0">
                <a:solidFill>
                  <a:srgbClr val="000000"/>
                </a:solidFill>
                <a:latin typeface="Avenir"/>
                <a:ea typeface="Avenir"/>
                <a:cs typeface="Avenir"/>
                <a:sym typeface="Avenir"/>
              </a:rPr>
              <a:t>Por cada punto determinen que </a:t>
            </a:r>
            <a:r>
              <a:rPr lang="es-ES_tradnl" sz="1800" dirty="0">
                <a:solidFill>
                  <a:srgbClr val="000000"/>
                </a:solidFill>
                <a:latin typeface="Avenir"/>
                <a:ea typeface="Avenir"/>
                <a:cs typeface="Avenir"/>
                <a:sym typeface="Avenir"/>
              </a:rPr>
              <a:t>recursos necesitaran y como pueden obtenerlos. </a:t>
            </a:r>
            <a:endParaRPr lang="es-ES_tradnl" sz="1800" b="0" i="0" u="none" strike="noStrike" cap="none" dirty="0">
              <a:solidFill>
                <a:srgbClr val="000000"/>
              </a:solidFill>
              <a:latin typeface="Avenir"/>
              <a:ea typeface="Avenir"/>
              <a:cs typeface="Avenir"/>
              <a:sym typeface="Avenir"/>
            </a:endParaRPr>
          </a:p>
          <a:p>
            <a:pPr marL="457200" marR="0" lvl="0" indent="-342900" algn="l" rtl="0">
              <a:lnSpc>
                <a:spcPct val="115000"/>
              </a:lnSpc>
              <a:spcBef>
                <a:spcPts val="0"/>
              </a:spcBef>
              <a:spcAft>
                <a:spcPts val="0"/>
              </a:spcAft>
              <a:buClr>
                <a:srgbClr val="000000"/>
              </a:buClr>
              <a:buSzPts val="1800"/>
              <a:buFont typeface="+mj-lt"/>
              <a:buAutoNum type="arabicPeriod"/>
            </a:pPr>
            <a:r>
              <a:rPr lang="es-ES_tradnl" sz="1800" b="0" i="0" u="none" strike="noStrike" cap="none" dirty="0">
                <a:solidFill>
                  <a:srgbClr val="000000"/>
                </a:solidFill>
                <a:latin typeface="Avenir"/>
                <a:ea typeface="Avenir"/>
                <a:cs typeface="Avenir"/>
                <a:sym typeface="Avenir"/>
              </a:rPr>
              <a:t>Elaboren un plan a corto y largo plazo que les permita llevar adelante cada punto.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Diga: esta sección tiene tres pasos a seguir: </a:t>
            </a:r>
            <a:r>
              <a:rPr lang="es-ES_tradnl" sz="1800" b="1" i="0" u="none" strike="noStrike" cap="none" noProof="0" dirty="0">
                <a:solidFill>
                  <a:srgbClr val="000000"/>
                </a:solidFill>
                <a:latin typeface="Avenir"/>
                <a:ea typeface="Avenir"/>
                <a:cs typeface="Avenir"/>
                <a:sym typeface="Avenir"/>
              </a:rPr>
              <a:t>Estrategias para: </a:t>
            </a:r>
          </a:p>
          <a:p>
            <a:pPr marL="457200" marR="0" lvl="0" indent="-342900" algn="l" rtl="0">
              <a:lnSpc>
                <a:spcPct val="115000"/>
              </a:lnSpc>
              <a:spcBef>
                <a:spcPts val="0"/>
              </a:spcBef>
              <a:spcAft>
                <a:spcPts val="0"/>
              </a:spcAft>
              <a:buClr>
                <a:srgbClr val="000000"/>
              </a:buClr>
              <a:buSzPts val="1800"/>
              <a:buFont typeface="+mj-lt"/>
              <a:buAutoNum type="arabicPeriod"/>
            </a:pPr>
            <a:r>
              <a:rPr lang="es-ES_tradnl" sz="1800" b="0" i="0" u="none" strike="noStrike" cap="none" noProof="0" dirty="0">
                <a:solidFill>
                  <a:srgbClr val="000000"/>
                </a:solidFill>
                <a:latin typeface="Avenir"/>
                <a:ea typeface="Avenir"/>
                <a:cs typeface="Avenir"/>
                <a:sym typeface="Avenir"/>
              </a:rPr>
              <a:t>Cambiar actitudes y promover la participación activa. </a:t>
            </a:r>
          </a:p>
          <a:p>
            <a:pPr marL="457200" marR="0" lvl="0" indent="-342900" algn="l" rtl="0">
              <a:lnSpc>
                <a:spcPct val="115000"/>
              </a:lnSpc>
              <a:spcBef>
                <a:spcPts val="0"/>
              </a:spcBef>
              <a:spcAft>
                <a:spcPts val="0"/>
              </a:spcAft>
              <a:buClr>
                <a:srgbClr val="000000"/>
              </a:buClr>
              <a:buSzPts val="1800"/>
              <a:buFont typeface="+mj-lt"/>
              <a:buAutoNum type="arabicPeriod"/>
            </a:pPr>
            <a:r>
              <a:rPr lang="es-ES_tradnl" sz="1800" b="0" i="0" u="none" strike="noStrike" cap="none" noProof="0" dirty="0">
                <a:solidFill>
                  <a:srgbClr val="000000"/>
                </a:solidFill>
                <a:latin typeface="Avenir"/>
                <a:ea typeface="Avenir"/>
                <a:cs typeface="Avenir"/>
                <a:sym typeface="Avenir"/>
              </a:rPr>
              <a:t>Mejorar el área de comunicaciones</a:t>
            </a:r>
          </a:p>
          <a:p>
            <a:pPr marL="457200" marR="0" lvl="0" indent="-342900" algn="l" rtl="0">
              <a:lnSpc>
                <a:spcPct val="150000"/>
              </a:lnSpc>
              <a:spcBef>
                <a:spcPts val="0"/>
              </a:spcBef>
              <a:spcAft>
                <a:spcPts val="0"/>
              </a:spcAft>
              <a:buClr>
                <a:srgbClr val="000000"/>
              </a:buClr>
              <a:buSzPts val="1800"/>
              <a:buFont typeface="+mj-lt"/>
              <a:buAutoNum type="arabicPeriod"/>
            </a:pPr>
            <a:r>
              <a:rPr lang="es-ES_tradnl" sz="1800" noProof="0" dirty="0">
                <a:solidFill>
                  <a:srgbClr val="000000"/>
                </a:solidFill>
                <a:latin typeface="Avenir"/>
                <a:ea typeface="Avenir"/>
                <a:cs typeface="Avenir"/>
                <a:sym typeface="Avenir"/>
              </a:rPr>
              <a:t>Hacer accesible los edificios</a:t>
            </a:r>
            <a:endParaRPr lang="es-ES_tradnl" sz="1800" b="0" i="0" u="none" strike="noStrike" cap="none" noProof="0" dirty="0">
              <a:solidFill>
                <a:srgbClr val="000000"/>
              </a:solidFill>
              <a:latin typeface="Avenir"/>
              <a:ea typeface="Avenir"/>
              <a:cs typeface="Avenir"/>
              <a:sym typeface="Avenir"/>
            </a:endParaRPr>
          </a:p>
          <a:p>
            <a:pPr marL="0" marR="0" lvl="0" indent="0" algn="l" rtl="0">
              <a:lnSpc>
                <a:spcPct val="150000"/>
              </a:lnSpc>
              <a:spcBef>
                <a:spcPts val="0"/>
              </a:spcBef>
              <a:spcAft>
                <a:spcPts val="0"/>
              </a:spcAft>
              <a:buNone/>
            </a:pPr>
            <a:endParaRPr lang="es-ES_tradnl" sz="1800" noProof="0" dirty="0">
              <a:latin typeface="Avenir"/>
              <a:ea typeface="Avenir"/>
              <a:cs typeface="Avenir"/>
              <a:sym typeface="Aveni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Diga: Hay muchas maneras para poder cambiar actitudes y promover la participación activa de personas con discapacidades, como por ejemplo:</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chemeClr val="dk1"/>
                </a:solidFill>
                <a:sym typeface="Avenir"/>
              </a:rPr>
              <a:t>Escuchemos a las necesidades de las personas con discapacidades de nuestra comunidad</a:t>
            </a:r>
            <a:r>
              <a:rPr lang="es-ES_tradnl" sz="1800" noProof="0" dirty="0">
                <a:solidFill>
                  <a:schemeClr val="dk1"/>
                </a:solidFill>
              </a:rPr>
              <a:t>. </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chemeClr val="dk1"/>
                </a:solidFill>
                <a:sym typeface="Avenir"/>
              </a:rPr>
              <a:t>Procuren que las personas con discapacidades puedan hacer trabajo voluntario con un horario flexible. </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sym typeface="Avenir"/>
              </a:rPr>
              <a:t>Vean quien es la persona mas reconocida en la comunidad por sus gestos de bienvenida</a:t>
            </a:r>
            <a:r>
              <a:rPr lang="es-ES_tradnl" sz="1800" noProof="0" dirty="0">
                <a:solidFill>
                  <a:srgbClr val="000000"/>
                </a:solidFill>
              </a:rPr>
              <a:t>, vean que cosas hacen.</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sym typeface="Avenir"/>
              </a:rPr>
              <a:t>Pregunten a las Personas con discapacidades que necesitan para poder continuar con su compromiso comunitario.</a:t>
            </a:r>
          </a:p>
          <a:p>
            <a:pPr marL="0" lvl="0" indent="0" rtl="0">
              <a:lnSpc>
                <a:spcPct val="115000"/>
              </a:lnSpc>
              <a:spcBef>
                <a:spcPts val="1600"/>
              </a:spcBef>
              <a:spcAft>
                <a:spcPts val="1600"/>
              </a:spcAft>
              <a:buClr>
                <a:schemeClr val="dk1"/>
              </a:buClr>
              <a:buSzPts val="1100"/>
              <a:buFont typeface="Arial"/>
              <a:buNone/>
            </a:pPr>
            <a:r>
              <a:rPr lang="es-ES_tradnl" sz="1800" noProof="0" dirty="0">
                <a:solidFill>
                  <a:schemeClr val="dk1"/>
                </a:solidFill>
                <a:latin typeface="Avenir"/>
                <a:ea typeface="Avenir"/>
                <a:cs typeface="Avenir"/>
                <a:sym typeface="Avenir"/>
              </a:rPr>
              <a:t>* Puede preguntar a los participantes por sus mas ideas creativas.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Diga:</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sym typeface="Avenir"/>
              </a:rPr>
              <a:t>Nueva información: pensemos </a:t>
            </a:r>
            <a:r>
              <a:rPr lang="es-ES_tradnl" sz="1800" noProof="0" dirty="0">
                <a:solidFill>
                  <a:srgbClr val="000000"/>
                </a:solidFill>
              </a:rPr>
              <a:t>como se puede ayudar a alguien que tiene problemas de visión, auditivo o de comprensión en general.</a:t>
            </a:r>
            <a:r>
              <a:rPr lang="es-ES_tradnl" sz="1800" b="0" i="0" u="none" strike="noStrike" cap="none" noProof="0" dirty="0">
                <a:solidFill>
                  <a:srgbClr val="000000"/>
                </a:solidFill>
                <a:sym typeface="Avenir"/>
              </a:rPr>
              <a:t> </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sym typeface="Avenir"/>
              </a:rPr>
              <a:t>Información existente: vean la posibilidad de tener la disponible en formatos accesibles, por ejemplo con tamaño de letra mas grande. </a:t>
            </a:r>
            <a:endParaRPr lang="es-ES_tradnl" sz="1800" noProof="0" dirty="0">
              <a:solidFill>
                <a:srgbClr val="000000"/>
              </a:solidFill>
            </a:endParaRP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sym typeface="Avenir"/>
              </a:rPr>
              <a:t>Contraten personas con discapacidades que les ayuden a crear el </a:t>
            </a:r>
            <a:r>
              <a:rPr lang="es-ES_tradnl" sz="1800" b="0" i="0" u="none" strike="noStrike" cap="none" noProof="0" dirty="0" err="1">
                <a:solidFill>
                  <a:srgbClr val="000000"/>
                </a:solidFill>
                <a:sym typeface="Avenir"/>
              </a:rPr>
              <a:t>contendio</a:t>
            </a:r>
            <a:r>
              <a:rPr lang="es-ES_tradnl" sz="1800" b="0" i="0" u="none" strike="noStrike" cap="none" noProof="0" dirty="0">
                <a:solidFill>
                  <a:srgbClr val="000000"/>
                </a:solidFill>
                <a:sym typeface="Avenir"/>
              </a:rPr>
              <a:t> de las comunicaciones o anuncios relacionados con el tema.</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sym typeface="Avenir"/>
              </a:rPr>
              <a:t>Usen letras fáciles de leer y con alto contraste.</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sym typeface="Avenir"/>
              </a:rPr>
              <a:t>Usen subtítulos, traductores, o lenguaje de señas.</a:t>
            </a:r>
          </a:p>
          <a:p>
            <a:pPr marL="457200" lvl="0" indent="-342900" rtl="0">
              <a:lnSpc>
                <a:spcPct val="115000"/>
              </a:lnSpc>
              <a:spcBef>
                <a:spcPts val="0"/>
              </a:spcBef>
              <a:spcAft>
                <a:spcPts val="0"/>
              </a:spcAft>
              <a:buClr>
                <a:schemeClr val="dk1"/>
              </a:buClr>
              <a:buSzPts val="1800"/>
              <a:buFont typeface="Avenir"/>
              <a:buChar char="●"/>
            </a:pPr>
            <a:r>
              <a:rPr lang="es-ES_tradnl" sz="1800" noProof="0" dirty="0">
                <a:solidFill>
                  <a:schemeClr val="dk1"/>
                </a:solidFill>
                <a:latin typeface="Avenir"/>
                <a:ea typeface="Avenir"/>
                <a:cs typeface="Avenir"/>
                <a:sym typeface="Avenir"/>
              </a:rPr>
              <a:t>Ejemplos: </a:t>
            </a:r>
          </a:p>
          <a:p>
            <a:pPr marL="914400" lvl="1" indent="-342900" rtl="0">
              <a:lnSpc>
                <a:spcPct val="115000"/>
              </a:lnSpc>
              <a:spcBef>
                <a:spcPts val="0"/>
              </a:spcBef>
              <a:spcAft>
                <a:spcPts val="0"/>
              </a:spcAft>
              <a:buClr>
                <a:schemeClr val="dk1"/>
              </a:buClr>
              <a:buSzPts val="1800"/>
              <a:buFont typeface="Avenir"/>
              <a:buChar char="●"/>
            </a:pPr>
            <a:r>
              <a:rPr lang="es-ES_tradnl" sz="1800" noProof="0" dirty="0">
                <a:solidFill>
                  <a:schemeClr val="dk1"/>
                </a:solidFill>
                <a:latin typeface="Avenir"/>
                <a:ea typeface="Avenir"/>
                <a:cs typeface="Avenir"/>
                <a:sym typeface="Avenir"/>
              </a:rPr>
              <a:t>Documentos con letras grandes</a:t>
            </a:r>
          </a:p>
          <a:p>
            <a:pPr marL="914400" lvl="1" indent="-342900" rtl="0">
              <a:lnSpc>
                <a:spcPct val="115000"/>
              </a:lnSpc>
              <a:spcBef>
                <a:spcPts val="0"/>
              </a:spcBef>
              <a:spcAft>
                <a:spcPts val="0"/>
              </a:spcAft>
              <a:buClr>
                <a:schemeClr val="dk1"/>
              </a:buClr>
              <a:buSzPts val="1800"/>
              <a:buFont typeface="Avenir"/>
              <a:buChar char="●"/>
            </a:pPr>
            <a:r>
              <a:rPr lang="es-ES_tradnl" sz="1800" noProof="0" dirty="0">
                <a:solidFill>
                  <a:schemeClr val="dk1"/>
                </a:solidFill>
                <a:latin typeface="Avenir"/>
                <a:ea typeface="Avenir"/>
                <a:cs typeface="Avenir"/>
                <a:sym typeface="Avenir"/>
              </a:rPr>
              <a:t>Grabaciones de audio</a:t>
            </a:r>
          </a:p>
          <a:p>
            <a:pPr marL="914400" lvl="1" indent="-342900" rtl="0">
              <a:lnSpc>
                <a:spcPct val="115000"/>
              </a:lnSpc>
              <a:spcBef>
                <a:spcPts val="0"/>
              </a:spcBef>
              <a:spcAft>
                <a:spcPts val="0"/>
              </a:spcAft>
              <a:buClr>
                <a:schemeClr val="dk1"/>
              </a:buClr>
              <a:buSzPts val="1800"/>
              <a:buFont typeface="Avenir"/>
              <a:buChar char="●"/>
            </a:pPr>
            <a:r>
              <a:rPr lang="es-ES_tradnl" sz="1800" noProof="0" dirty="0">
                <a:solidFill>
                  <a:schemeClr val="dk1"/>
                </a:solidFill>
                <a:latin typeface="Avenir"/>
                <a:ea typeface="Avenir"/>
                <a:cs typeface="Avenir"/>
                <a:sym typeface="Avenir"/>
              </a:rPr>
              <a:t>Documentos electrónicos lo mejor es usar “Word” y no “PDF”</a:t>
            </a:r>
          </a:p>
          <a:p>
            <a:pPr marL="914400" lvl="1" indent="-342900" rtl="0">
              <a:lnSpc>
                <a:spcPct val="115000"/>
              </a:lnSpc>
              <a:spcBef>
                <a:spcPts val="0"/>
              </a:spcBef>
              <a:spcAft>
                <a:spcPts val="0"/>
              </a:spcAft>
              <a:buClr>
                <a:schemeClr val="dk1"/>
              </a:buClr>
              <a:buSzPts val="1800"/>
              <a:buFont typeface="Avenir"/>
              <a:buChar char="●"/>
            </a:pPr>
            <a:r>
              <a:rPr lang="es-ES_tradnl" sz="1800" noProof="0" dirty="0">
                <a:solidFill>
                  <a:schemeClr val="dk1"/>
                </a:solidFill>
                <a:latin typeface="Avenir"/>
                <a:ea typeface="Avenir"/>
                <a:cs typeface="Avenir"/>
                <a:sym typeface="Avenir"/>
              </a:rPr>
              <a:t>Braille</a:t>
            </a:r>
          </a:p>
          <a:p>
            <a:pPr marL="914400" lvl="1" indent="-342900" rtl="0">
              <a:lnSpc>
                <a:spcPct val="115000"/>
              </a:lnSpc>
              <a:spcBef>
                <a:spcPts val="0"/>
              </a:spcBef>
              <a:spcAft>
                <a:spcPts val="0"/>
              </a:spcAft>
              <a:buClr>
                <a:schemeClr val="dk1"/>
              </a:buClr>
              <a:buSzPts val="1800"/>
              <a:buFont typeface="Avenir"/>
              <a:buChar char="●"/>
            </a:pPr>
            <a:r>
              <a:rPr lang="es-ES_tradnl" sz="1800" noProof="0" dirty="0">
                <a:solidFill>
                  <a:schemeClr val="dk1"/>
                </a:solidFill>
                <a:latin typeface="Avenir"/>
                <a:ea typeface="Avenir"/>
                <a:cs typeface="Avenir"/>
                <a:sym typeface="Avenir"/>
              </a:rPr>
              <a:t>Lenguaje de señales</a:t>
            </a:r>
          </a:p>
          <a:p>
            <a:pPr marL="914400" lvl="1" indent="-342900" rtl="0">
              <a:lnSpc>
                <a:spcPct val="115000"/>
              </a:lnSpc>
              <a:spcBef>
                <a:spcPts val="0"/>
              </a:spcBef>
              <a:spcAft>
                <a:spcPts val="0"/>
              </a:spcAft>
              <a:buClr>
                <a:schemeClr val="dk1"/>
              </a:buClr>
              <a:buSzPts val="1800"/>
              <a:buFont typeface="Avenir"/>
              <a:buChar char="●"/>
            </a:pPr>
            <a:r>
              <a:rPr lang="es-ES_tradnl" sz="1800" noProof="0" dirty="0">
                <a:solidFill>
                  <a:schemeClr val="dk1"/>
                </a:solidFill>
                <a:latin typeface="Avenir"/>
                <a:ea typeface="Avenir"/>
                <a:cs typeface="Avenir"/>
                <a:sym typeface="Avenir"/>
              </a:rPr>
              <a:t>Imágenes</a:t>
            </a:r>
          </a:p>
          <a:p>
            <a:pPr marL="914400" lvl="1" indent="-342900" rtl="0">
              <a:lnSpc>
                <a:spcPct val="115000"/>
              </a:lnSpc>
              <a:spcBef>
                <a:spcPts val="0"/>
              </a:spcBef>
              <a:spcAft>
                <a:spcPts val="0"/>
              </a:spcAft>
              <a:buClr>
                <a:schemeClr val="dk1"/>
              </a:buClr>
              <a:buSzPts val="1800"/>
              <a:buFont typeface="Avenir"/>
              <a:buChar char="●"/>
            </a:pPr>
            <a:r>
              <a:rPr lang="es-ES_tradnl" sz="1800" noProof="0" dirty="0">
                <a:solidFill>
                  <a:schemeClr val="dk1"/>
                </a:solidFill>
                <a:latin typeface="Avenir"/>
                <a:ea typeface="Avenir"/>
                <a:cs typeface="Avenir"/>
                <a:sym typeface="Avenir"/>
              </a:rPr>
              <a:t>Subtítulos.</a:t>
            </a:r>
          </a:p>
          <a:p>
            <a:pPr marL="914400" lvl="1" indent="-342900" rtl="0">
              <a:lnSpc>
                <a:spcPct val="115000"/>
              </a:lnSpc>
              <a:spcBef>
                <a:spcPts val="0"/>
              </a:spcBef>
              <a:spcAft>
                <a:spcPts val="0"/>
              </a:spcAft>
              <a:buClr>
                <a:schemeClr val="dk1"/>
              </a:buClr>
              <a:buSzPts val="1800"/>
              <a:buFont typeface="Avenir"/>
              <a:buChar char="●"/>
            </a:pPr>
            <a:endParaRPr lang="es-ES_tradnl" sz="1800" noProof="0" dirty="0">
              <a:solidFill>
                <a:schemeClr val="dk1"/>
              </a:solidFill>
              <a:latin typeface="Avenir"/>
              <a:ea typeface="Avenir"/>
              <a:cs typeface="Avenir"/>
              <a:sym typeface="Avenir"/>
            </a:endParaRPr>
          </a:p>
          <a:p>
            <a:pPr marL="0" marR="0" lvl="0" indent="0" algn="l" rtl="0">
              <a:spcBef>
                <a:spcPts val="1600"/>
              </a:spcBef>
              <a:spcAft>
                <a:spcPts val="0"/>
              </a:spcAft>
              <a:buSzPts val="1400"/>
              <a:buFont typeface="Arial"/>
              <a:buNone/>
            </a:pPr>
            <a:endParaRPr lang="es-ES_tradnl" sz="1800" noProof="0" dirty="0">
              <a:solidFill>
                <a:schemeClr val="dk1"/>
              </a:solidFill>
              <a:latin typeface="Avenir"/>
              <a:ea typeface="Avenir"/>
              <a:cs typeface="Avenir"/>
              <a:sym typeface="Aveni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SAY:</a:t>
            </a:r>
          </a:p>
          <a:p>
            <a:pPr marL="0" lvl="0" indent="0" rtl="0">
              <a:lnSpc>
                <a:spcPct val="115000"/>
              </a:lnSpc>
              <a:spcBef>
                <a:spcPts val="1600"/>
              </a:spcBef>
              <a:spcAft>
                <a:spcPts val="0"/>
              </a:spcAft>
              <a:buClr>
                <a:schemeClr val="dk1"/>
              </a:buClr>
              <a:buSzPts val="1100"/>
              <a:buFont typeface="Arial"/>
              <a:buNone/>
            </a:pPr>
            <a:endParaRPr lang="es-ES_tradnl" sz="1800" noProof="0" dirty="0">
              <a:solidFill>
                <a:schemeClr val="dk1"/>
              </a:solidFill>
              <a:latin typeface="Avenir"/>
              <a:ea typeface="Avenir"/>
              <a:cs typeface="Avenir"/>
              <a:sym typeface="Avenir"/>
            </a:endParaRPr>
          </a:p>
          <a:p>
            <a:pPr marL="0" lvl="0" indent="0" rtl="0">
              <a:lnSpc>
                <a:spcPct val="115000"/>
              </a:lnSpc>
              <a:spcBef>
                <a:spcPts val="160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Diga: Hay varias maneras para ver y poder hacer que sus facilidades sean mas accesibles, por ejemple:</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latin typeface="Avenir"/>
                <a:ea typeface="Avenir"/>
                <a:cs typeface="Avenir"/>
                <a:sym typeface="Avenir"/>
              </a:rPr>
              <a:t>Consideren como la gente llega al edificio.</a:t>
            </a:r>
          </a:p>
          <a:p>
            <a:pPr marL="457200" marR="0" lvl="0" indent="-342900" algn="l" rtl="0">
              <a:lnSpc>
                <a:spcPct val="150000"/>
              </a:lnSpc>
              <a:spcBef>
                <a:spcPts val="0"/>
              </a:spcBef>
              <a:spcAft>
                <a:spcPts val="0"/>
              </a:spcAft>
              <a:buClr>
                <a:srgbClr val="000000"/>
              </a:buClr>
              <a:buSzPts val="1800"/>
              <a:buFont typeface="Avenir"/>
              <a:buChar char="●"/>
            </a:pPr>
            <a:r>
              <a:rPr lang="es-ES_tradnl" sz="1800" noProof="0" dirty="0">
                <a:solidFill>
                  <a:srgbClr val="000000"/>
                </a:solidFill>
              </a:rPr>
              <a:t>Den información al respecto de estacionamiento y acceso para sillas de ruedas</a:t>
            </a:r>
            <a:r>
              <a:rPr lang="es-ES_tradnl" sz="1800" b="0" i="0" u="none" strike="noStrike" cap="none" noProof="0" dirty="0">
                <a:solidFill>
                  <a:srgbClr val="000000"/>
                </a:solidFill>
                <a:latin typeface="Avenir"/>
                <a:ea typeface="Avenir"/>
                <a:cs typeface="Avenir"/>
                <a:sym typeface="Avenir"/>
              </a:rPr>
              <a:t>. </a:t>
            </a:r>
          </a:p>
          <a:p>
            <a:pPr marL="457200" marR="0" lvl="0" indent="-342900" algn="l" rtl="0">
              <a:lnSpc>
                <a:spcPct val="150000"/>
              </a:lnSpc>
              <a:spcBef>
                <a:spcPts val="0"/>
              </a:spcBef>
              <a:spcAft>
                <a:spcPts val="0"/>
              </a:spcAft>
              <a:buClr>
                <a:srgbClr val="000000"/>
              </a:buClr>
              <a:buSzPts val="1800"/>
              <a:buFont typeface="Avenir"/>
              <a:buChar char="●"/>
            </a:pPr>
            <a:r>
              <a:rPr lang="es-ES_tradnl" sz="1800" noProof="0" dirty="0">
                <a:solidFill>
                  <a:srgbClr val="000000"/>
                </a:solidFill>
              </a:rPr>
              <a:t>Liberen de obstáculos los pasillos internos y las veredas.</a:t>
            </a:r>
          </a:p>
          <a:p>
            <a:pPr marL="457200" marR="0" lvl="0" indent="-342900" algn="l" rtl="0">
              <a:lnSpc>
                <a:spcPct val="150000"/>
              </a:lnSpc>
              <a:spcBef>
                <a:spcPts val="0"/>
              </a:spcBef>
              <a:spcAft>
                <a:spcPts val="0"/>
              </a:spcAft>
              <a:buClr>
                <a:srgbClr val="000000"/>
              </a:buClr>
              <a:buSzPts val="1800"/>
              <a:buFont typeface="Avenir"/>
              <a:buChar char="●"/>
            </a:pPr>
            <a:r>
              <a:rPr lang="es-ES_tradnl" sz="1800" noProof="0" dirty="0">
                <a:solidFill>
                  <a:srgbClr val="000000"/>
                </a:solidFill>
              </a:rPr>
              <a:t>Elevadores. Traten de que sean accesibles para diversos miembros.</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latin typeface="Avenir"/>
                <a:ea typeface="Avenir"/>
                <a:cs typeface="Avenir"/>
                <a:sym typeface="Avenir"/>
              </a:rPr>
              <a:t>Instalen señalizaciones que sean claras y de alto contraste.</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latin typeface="Avenir"/>
                <a:ea typeface="Avenir"/>
                <a:cs typeface="Avenir"/>
                <a:sym typeface="Avenir"/>
              </a:rPr>
              <a:t>Acústica de las salas: Es importante que tenga el mínimo eco.</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latin typeface="Avenir"/>
                <a:ea typeface="Avenir"/>
                <a:cs typeface="Avenir"/>
                <a:sym typeface="Avenir"/>
              </a:rPr>
              <a:t>Indiquen donde se encuentran los sanitarios accesibles. </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latin typeface="Avenir"/>
                <a:ea typeface="Avenir"/>
                <a:cs typeface="Avenir"/>
                <a:sym typeface="Avenir"/>
              </a:rPr>
              <a:t>Tengan una área tranquila con luz graduable.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1600"/>
              </a:spcBef>
              <a:spcAft>
                <a:spcPts val="0"/>
              </a:spcAft>
              <a:buSzPts val="1400"/>
              <a:buFont typeface="Arial"/>
              <a:buNone/>
            </a:pPr>
            <a:r>
              <a:rPr lang="es-ES_tradnl" noProof="0" dirty="0">
                <a:highlight>
                  <a:srgbClr val="FFFF00"/>
                </a:highlight>
              </a:rPr>
              <a:t>Diga: Ahora que hemos discutido algunas estrategias, regresemos a nuestro listado de cosas.</a:t>
            </a:r>
          </a:p>
          <a:p>
            <a:pPr marL="0" marR="0" lvl="0" indent="0" algn="l" defTabSz="914400" rtl="0" eaLnBrk="1" fontAlgn="auto" latinLnBrk="0" hangingPunct="1">
              <a:lnSpc>
                <a:spcPct val="100000"/>
              </a:lnSpc>
              <a:spcBef>
                <a:spcPts val="1600"/>
              </a:spcBef>
              <a:spcAft>
                <a:spcPts val="0"/>
              </a:spcAft>
              <a:buClr>
                <a:srgbClr val="000000"/>
              </a:buClr>
              <a:buSzPts val="1400"/>
              <a:buFont typeface="Arial"/>
              <a:buNone/>
              <a:tabLst/>
              <a:defRPr/>
            </a:pPr>
            <a:r>
              <a:rPr lang="es-ES_tradnl" sz="1100" b="0" i="0" u="none" strike="noStrike" cap="none" noProof="0" dirty="0">
                <a:solidFill>
                  <a:srgbClr val="000000"/>
                </a:solidFill>
                <a:highlight>
                  <a:srgbClr val="FFFF00"/>
                </a:highlight>
                <a:latin typeface="Avenir"/>
                <a:ea typeface="Avenir"/>
                <a:cs typeface="Avenir"/>
                <a:sym typeface="Avenir"/>
              </a:rPr>
              <a:t>Elijan una o dos cosas que ustedes piensan que pueden hacer que sucedan en esta comunidad. </a:t>
            </a:r>
          </a:p>
          <a:p>
            <a:pPr marL="0" marR="0" lvl="0" indent="0" algn="l" rtl="0">
              <a:spcBef>
                <a:spcPts val="1600"/>
              </a:spcBef>
              <a:spcAft>
                <a:spcPts val="0"/>
              </a:spcAft>
              <a:buSzPts val="1400"/>
              <a:buFont typeface="Arial"/>
              <a:buNone/>
            </a:pPr>
            <a:endParaRPr lang="es-ES_tradnl" noProof="0" dirty="0">
              <a:highlight>
                <a:srgbClr val="FFFF00"/>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r>
              <a:rPr lang="en-US" sz="1100" b="0" i="0" u="none" strike="noStrike" cap="none" dirty="0"/>
              <a:t>¿</a:t>
            </a:r>
            <a:r>
              <a:rPr lang="es-ES_tradnl" sz="1100" b="0" i="0" u="none" strike="noStrike" cap="none" noProof="0" dirty="0" err="1"/>
              <a:t>Cúal</a:t>
            </a:r>
            <a:r>
              <a:rPr lang="es-ES_tradnl" sz="1100" b="0" i="0" u="none" strike="noStrike" cap="none" noProof="0" dirty="0"/>
              <a:t> es el siguiente paso?</a:t>
            </a:r>
            <a:endParaRPr sz="1100" b="0" i="0" u="none" strike="noStrike" cap="non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1600"/>
              </a:spcBef>
              <a:spcAft>
                <a:spcPts val="0"/>
              </a:spcAft>
              <a:buClr>
                <a:schemeClr val="dk1"/>
              </a:buClr>
              <a:buSzPts val="1100"/>
              <a:buFont typeface="Arial"/>
              <a:buNone/>
            </a:pPr>
            <a:r>
              <a:rPr lang="es-ES_tradnl" sz="1800" noProof="0" dirty="0">
                <a:solidFill>
                  <a:schemeClr val="dk1"/>
                </a:solidFill>
                <a:highlight>
                  <a:srgbClr val="FFFF00"/>
                </a:highlight>
                <a:latin typeface="Avenir"/>
                <a:ea typeface="Avenir"/>
                <a:cs typeface="Avenir"/>
                <a:sym typeface="Avenir"/>
              </a:rPr>
              <a:t>Diga: Existen varias formas para poder buscar personas con diferentes habilidades en nuestra comunidad. (A partir de ahora trate de cambiar su lenguaje y usar Personas con diferentes habilidades.)</a:t>
            </a:r>
          </a:p>
          <a:p>
            <a:pPr marL="0" marR="0" lvl="0" indent="0" algn="l" rtl="0">
              <a:lnSpc>
                <a:spcPct val="115000"/>
              </a:lnSpc>
              <a:spcBef>
                <a:spcPts val="1600"/>
              </a:spcBef>
              <a:spcAft>
                <a:spcPts val="1600"/>
              </a:spcAft>
              <a:buSzPts val="1400"/>
              <a:buFont typeface="Arial"/>
              <a:buNone/>
            </a:pPr>
            <a:endParaRPr lang="es-ES_tradnl" noProof="0" dirty="0">
              <a:solidFill>
                <a:schemeClr val="dk1"/>
              </a:solidFill>
              <a:highlight>
                <a:srgbClr val="FFFF00"/>
              </a:highlight>
            </a:endParaRPr>
          </a:p>
          <a:p>
            <a:pPr marL="457200" marR="0" lvl="0" indent="-342900" algn="l" rtl="0">
              <a:lnSpc>
                <a:spcPct val="115000"/>
              </a:lnSpc>
              <a:spcBef>
                <a:spcPts val="0"/>
              </a:spcBef>
              <a:spcAft>
                <a:spcPts val="0"/>
              </a:spcAft>
              <a:buClr>
                <a:srgbClr val="000000"/>
              </a:buClr>
              <a:buSzPts val="1800"/>
              <a:buFont typeface="Avenir"/>
              <a:buChar char="●"/>
            </a:pPr>
            <a:r>
              <a:rPr lang="es-ES_tradnl" sz="1100" b="0" i="0" u="none" strike="noStrike" cap="none" noProof="0" dirty="0">
                <a:solidFill>
                  <a:srgbClr val="000000"/>
                </a:solidFill>
                <a:highlight>
                  <a:srgbClr val="FFFF00"/>
                </a:highlight>
                <a:latin typeface="Avenir"/>
                <a:ea typeface="Avenir"/>
                <a:cs typeface="Avenir"/>
                <a:sym typeface="Avenir"/>
              </a:rPr>
              <a:t>Boletín/anuncios</a:t>
            </a:r>
          </a:p>
          <a:p>
            <a:pPr marL="457200" marR="0" lvl="0" indent="-342900" algn="l" rtl="0">
              <a:lnSpc>
                <a:spcPct val="115000"/>
              </a:lnSpc>
              <a:spcBef>
                <a:spcPts val="0"/>
              </a:spcBef>
              <a:spcAft>
                <a:spcPts val="0"/>
              </a:spcAft>
              <a:buClr>
                <a:srgbClr val="000000"/>
              </a:buClr>
              <a:buSzPts val="1800"/>
              <a:buFont typeface="Avenir"/>
              <a:buChar char="●"/>
            </a:pPr>
            <a:r>
              <a:rPr lang="es-ES_tradnl" sz="1100" b="0" i="0" u="none" strike="noStrike" cap="none" noProof="0" dirty="0">
                <a:solidFill>
                  <a:srgbClr val="000000"/>
                </a:solidFill>
                <a:highlight>
                  <a:srgbClr val="FFFF00"/>
                </a:highlight>
                <a:latin typeface="Avenir"/>
                <a:ea typeface="Avenir"/>
                <a:cs typeface="Avenir"/>
                <a:sym typeface="Avenir"/>
              </a:rPr>
              <a:t>Social media</a:t>
            </a:r>
          </a:p>
          <a:p>
            <a:pPr marL="457200" marR="0" lvl="0" indent="-342900" algn="l" rtl="0">
              <a:lnSpc>
                <a:spcPct val="115000"/>
              </a:lnSpc>
              <a:spcBef>
                <a:spcPts val="0"/>
              </a:spcBef>
              <a:spcAft>
                <a:spcPts val="0"/>
              </a:spcAft>
              <a:buClr>
                <a:srgbClr val="000000"/>
              </a:buClr>
              <a:buSzPts val="1800"/>
              <a:buFont typeface="Avenir"/>
              <a:buChar char="●"/>
            </a:pPr>
            <a:r>
              <a:rPr lang="es-ES_tradnl" sz="1100" b="0" i="0" u="none" strike="noStrike" cap="none" noProof="0" dirty="0">
                <a:solidFill>
                  <a:srgbClr val="000000"/>
                </a:solidFill>
                <a:highlight>
                  <a:srgbClr val="FFFF00"/>
                </a:highlight>
                <a:latin typeface="Avenir"/>
                <a:ea typeface="Avenir"/>
                <a:cs typeface="Avenir"/>
                <a:sym typeface="Avenir"/>
              </a:rPr>
              <a:t>Sitios web</a:t>
            </a:r>
          </a:p>
          <a:p>
            <a:pPr marL="457200" marR="0" lvl="0" indent="-342900" algn="l" rtl="0">
              <a:lnSpc>
                <a:spcPct val="115000"/>
              </a:lnSpc>
              <a:spcBef>
                <a:spcPts val="0"/>
              </a:spcBef>
              <a:spcAft>
                <a:spcPts val="0"/>
              </a:spcAft>
              <a:buClr>
                <a:srgbClr val="000000"/>
              </a:buClr>
              <a:buSzPts val="1800"/>
              <a:buFont typeface="Avenir"/>
              <a:buChar char="●"/>
            </a:pPr>
            <a:r>
              <a:rPr lang="es-ES_tradnl" sz="1100" b="0" i="0" u="none" strike="noStrike" cap="none" noProof="0" dirty="0">
                <a:solidFill>
                  <a:srgbClr val="000000"/>
                </a:solidFill>
                <a:highlight>
                  <a:srgbClr val="FFFF00"/>
                </a:highlight>
                <a:latin typeface="Avenir"/>
                <a:ea typeface="Avenir"/>
                <a:cs typeface="Avenir"/>
                <a:sym typeface="Avenir"/>
              </a:rPr>
              <a:t>Email (ej. Lista comunitaria)</a:t>
            </a:r>
          </a:p>
          <a:p>
            <a:pPr marL="457200" marR="0" lvl="0" indent="-342900" algn="l" rtl="0">
              <a:lnSpc>
                <a:spcPct val="115000"/>
              </a:lnSpc>
              <a:spcBef>
                <a:spcPts val="0"/>
              </a:spcBef>
              <a:spcAft>
                <a:spcPts val="0"/>
              </a:spcAft>
              <a:buClr>
                <a:srgbClr val="000000"/>
              </a:buClr>
              <a:buSzPts val="1800"/>
              <a:buFont typeface="Avenir"/>
              <a:buChar char="●"/>
            </a:pPr>
            <a:r>
              <a:rPr lang="es-ES_tradnl" sz="1100" b="0" i="0" u="none" strike="noStrike" cap="none" noProof="0" dirty="0">
                <a:solidFill>
                  <a:srgbClr val="000000"/>
                </a:solidFill>
                <a:highlight>
                  <a:srgbClr val="FFFF00"/>
                </a:highlight>
                <a:latin typeface="Avenir"/>
                <a:ea typeface="Avenir"/>
                <a:cs typeface="Avenir"/>
                <a:sym typeface="Avenir"/>
              </a:rPr>
              <a:t>Mapathons</a:t>
            </a:r>
          </a:p>
          <a:p>
            <a:pPr marL="457200" marR="0" lvl="0" indent="-342900" algn="l" rtl="0">
              <a:lnSpc>
                <a:spcPct val="115000"/>
              </a:lnSpc>
              <a:spcBef>
                <a:spcPts val="0"/>
              </a:spcBef>
              <a:spcAft>
                <a:spcPts val="0"/>
              </a:spcAft>
              <a:buClr>
                <a:srgbClr val="000000"/>
              </a:buClr>
              <a:buSzPts val="1800"/>
              <a:buFont typeface="Avenir"/>
              <a:buChar char="●"/>
            </a:pPr>
            <a:r>
              <a:rPr lang="es-ES_tradnl" sz="1100" b="0" i="0" u="none" strike="noStrike" cap="none" noProof="0" dirty="0">
                <a:solidFill>
                  <a:srgbClr val="000000"/>
                </a:solidFill>
                <a:highlight>
                  <a:srgbClr val="FFFF00"/>
                </a:highlight>
                <a:latin typeface="Avenir"/>
                <a:ea typeface="Avenir"/>
                <a:cs typeface="Avenir"/>
                <a:sym typeface="Avenir"/>
              </a:rPr>
              <a:t>Organizaciones para Personas con Discapacidades</a:t>
            </a:r>
          </a:p>
          <a:p>
            <a:pPr marL="0" marR="0" lvl="0" indent="0" algn="l" rtl="0">
              <a:lnSpc>
                <a:spcPct val="115000"/>
              </a:lnSpc>
              <a:spcBef>
                <a:spcPts val="1600"/>
              </a:spcBef>
              <a:spcAft>
                <a:spcPts val="1600"/>
              </a:spcAft>
              <a:buSzPts val="1400"/>
              <a:buFont typeface="Arial"/>
              <a:buNone/>
            </a:pPr>
            <a:endParaRPr lang="es-ES_tradnl" noProof="0" dirty="0">
              <a:solidFill>
                <a:schemeClr val="dk1"/>
              </a:solidFill>
              <a:highlight>
                <a:srgbClr val="FFFF00"/>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r>
              <a:rPr lang="es-ES_tradnl" sz="1800" noProof="0" dirty="0">
                <a:latin typeface="Avenir"/>
                <a:ea typeface="Avenir"/>
                <a:cs typeface="Avenir"/>
                <a:sym typeface="Avenir"/>
              </a:rPr>
              <a:t>Presentación del facilitador(es) </a:t>
            </a:r>
          </a:p>
          <a:p>
            <a:pPr marL="0" marR="0" lvl="0" indent="0" algn="l" rtl="0">
              <a:spcBef>
                <a:spcPts val="0"/>
              </a:spcBef>
              <a:spcAft>
                <a:spcPts val="0"/>
              </a:spcAft>
              <a:buSzPts val="1400"/>
              <a:buFont typeface="Arial"/>
              <a:buNone/>
            </a:pPr>
            <a:endParaRPr lang="es-ES_tradnl" sz="1800" noProof="0" dirty="0">
              <a:latin typeface="Avenir"/>
              <a:ea typeface="Avenir"/>
              <a:cs typeface="Avenir"/>
              <a:sym typeface="Avenir"/>
            </a:endParaRPr>
          </a:p>
          <a:p>
            <a:pPr marL="0" marR="0" lvl="0" indent="0" algn="l" rtl="0">
              <a:spcBef>
                <a:spcPts val="0"/>
              </a:spcBef>
              <a:spcAft>
                <a:spcPts val="0"/>
              </a:spcAft>
              <a:buSzPts val="1400"/>
              <a:buFont typeface="Arial"/>
              <a:buNone/>
            </a:pPr>
            <a:r>
              <a:rPr lang="es-ES_tradnl" sz="1800" noProof="0" dirty="0">
                <a:latin typeface="Avenir"/>
                <a:ea typeface="Avenir"/>
                <a:cs typeface="Avenir"/>
                <a:sym typeface="Avenir"/>
              </a:rPr>
              <a:t>Si es posible imprima o escriba los nombres frente a cada participante. </a:t>
            </a:r>
          </a:p>
          <a:p>
            <a:pPr marL="0" marR="0" lvl="0" indent="0" algn="l" rtl="0">
              <a:spcBef>
                <a:spcPts val="0"/>
              </a:spcBef>
              <a:spcAft>
                <a:spcPts val="0"/>
              </a:spcAft>
              <a:buSzPts val="1400"/>
              <a:buFont typeface="Arial"/>
              <a:buNone/>
            </a:pPr>
            <a:endParaRPr lang="es-ES_tradnl" sz="1800" b="1" noProof="0" dirty="0">
              <a:latin typeface="Avenir"/>
              <a:ea typeface="Avenir"/>
              <a:cs typeface="Avenir"/>
              <a:sym typeface="Avenir"/>
            </a:endParaRPr>
          </a:p>
          <a:p>
            <a:pPr marL="0" marR="0" lvl="0" indent="0" algn="l" rtl="0">
              <a:spcBef>
                <a:spcPts val="0"/>
              </a:spcBef>
              <a:spcAft>
                <a:spcPts val="0"/>
              </a:spcAft>
              <a:buSzPts val="1400"/>
              <a:buFont typeface="Arial"/>
              <a:buNone/>
            </a:pPr>
            <a:r>
              <a:rPr lang="es-ES_tradnl" sz="1800" b="1" noProof="0" dirty="0">
                <a:latin typeface="Avenir"/>
                <a:ea typeface="Avenir"/>
                <a:cs typeface="Avenir"/>
                <a:sym typeface="Avenir"/>
              </a:rPr>
              <a:t>Materiales necesarios para el taller:</a:t>
            </a:r>
            <a:endParaRPr lang="es-ES_tradnl" sz="1800" b="1" i="0" u="none" strike="noStrike" cap="none" noProof="0" dirty="0">
              <a:latin typeface="Avenir"/>
              <a:ea typeface="Avenir"/>
              <a:cs typeface="Avenir"/>
              <a:sym typeface="Avenir"/>
            </a:endParaRPr>
          </a:p>
          <a:p>
            <a:pPr marL="457200" marR="0" lvl="0" indent="-342900" algn="l" rtl="0">
              <a:spcBef>
                <a:spcPts val="0"/>
              </a:spcBef>
              <a:spcAft>
                <a:spcPts val="0"/>
              </a:spcAft>
              <a:buSzPts val="1800"/>
              <a:buFont typeface="Avenir"/>
              <a:buAutoNum type="arabicPeriod"/>
            </a:pPr>
            <a:r>
              <a:rPr lang="es-ES_tradnl" sz="1800" i="0" u="none" strike="noStrike" cap="none" noProof="0" dirty="0">
                <a:latin typeface="Avenir"/>
                <a:ea typeface="Avenir"/>
                <a:cs typeface="Avenir"/>
                <a:sym typeface="Avenir"/>
              </a:rPr>
              <a:t>Etiquetas con nombre de los participantes y el propio</a:t>
            </a:r>
          </a:p>
          <a:p>
            <a:pPr marL="457200" marR="0" lvl="0" indent="-342900" algn="l" rtl="0">
              <a:spcBef>
                <a:spcPts val="0"/>
              </a:spcBef>
              <a:spcAft>
                <a:spcPts val="0"/>
              </a:spcAft>
              <a:buSzPts val="1800"/>
              <a:buFont typeface="Avenir"/>
              <a:buAutoNum type="arabicPeriod"/>
            </a:pPr>
            <a:r>
              <a:rPr lang="es-ES_tradnl" sz="1800" i="0" u="none" strike="noStrike" cap="none" noProof="0" dirty="0">
                <a:latin typeface="Avenir"/>
                <a:ea typeface="Avenir"/>
                <a:cs typeface="Avenir"/>
                <a:sym typeface="Avenir"/>
              </a:rPr>
              <a:t>Proyector </a:t>
            </a:r>
          </a:p>
          <a:p>
            <a:pPr marL="457200" marR="0" lvl="0" indent="-342900" algn="l" rtl="0">
              <a:spcBef>
                <a:spcPts val="0"/>
              </a:spcBef>
              <a:spcAft>
                <a:spcPts val="0"/>
              </a:spcAft>
              <a:buSzPts val="1800"/>
              <a:buFont typeface="Avenir"/>
              <a:buAutoNum type="arabicPeriod"/>
            </a:pPr>
            <a:r>
              <a:rPr lang="es-ES_tradnl" sz="1800" i="0" u="none" strike="noStrike" cap="none" noProof="0" dirty="0">
                <a:latin typeface="Avenir"/>
                <a:ea typeface="Avenir"/>
                <a:cs typeface="Avenir"/>
                <a:sym typeface="Avenir"/>
              </a:rPr>
              <a:t>Laptop</a:t>
            </a:r>
          </a:p>
          <a:p>
            <a:pPr marL="457200" marR="0" lvl="0" indent="-342900" algn="l" rtl="0">
              <a:spcBef>
                <a:spcPts val="0"/>
              </a:spcBef>
              <a:spcAft>
                <a:spcPts val="0"/>
              </a:spcAft>
              <a:buSzPts val="1800"/>
              <a:buFont typeface="Avenir"/>
              <a:buAutoNum type="arabicPeriod"/>
            </a:pPr>
            <a:r>
              <a:rPr lang="es-ES_tradnl" sz="1800" i="0" u="none" strike="noStrike" cap="none" noProof="0" dirty="0">
                <a:latin typeface="Avenir"/>
                <a:ea typeface="Avenir"/>
                <a:cs typeface="Avenir"/>
                <a:sym typeface="Avenir"/>
              </a:rPr>
              <a:t>Revise el equipamiento de la </a:t>
            </a:r>
            <a:r>
              <a:rPr lang="es-ES_tradnl" sz="1800" i="0" u="none" strike="noStrike" cap="none" noProof="0">
                <a:latin typeface="Avenir"/>
                <a:ea typeface="Avenir"/>
                <a:cs typeface="Avenir"/>
                <a:sym typeface="Avenir"/>
              </a:rPr>
              <a:t>comunidad.</a:t>
            </a:r>
            <a:endParaRPr lang="es-ES_tradnl" sz="1800" i="0" u="none" strike="noStrike" cap="none" noProof="0" dirty="0">
              <a:latin typeface="Avenir"/>
              <a:ea typeface="Avenir"/>
              <a:cs typeface="Avenir"/>
              <a:sym typeface="Aveni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ES_tradnl" sz="1800" noProof="0" dirty="0">
                <a:solidFill>
                  <a:schemeClr val="dk1"/>
                </a:solidFill>
                <a:highlight>
                  <a:srgbClr val="FFFF00"/>
                </a:highlight>
                <a:latin typeface="Avenir"/>
                <a:ea typeface="Avenir"/>
                <a:cs typeface="Avenir"/>
                <a:sym typeface="Avenir"/>
              </a:rPr>
              <a:t>Por mas </a:t>
            </a:r>
            <a:r>
              <a:rPr lang="es-ES_tradnl" sz="1800" noProof="0" dirty="0" err="1">
                <a:solidFill>
                  <a:schemeClr val="dk1"/>
                </a:solidFill>
                <a:highlight>
                  <a:srgbClr val="FFFF00"/>
                </a:highlight>
                <a:latin typeface="Avenir"/>
                <a:ea typeface="Avenir"/>
                <a:cs typeface="Avenir"/>
                <a:sym typeface="Avenir"/>
              </a:rPr>
              <a:t>informacion</a:t>
            </a:r>
            <a:r>
              <a:rPr lang="es-ES_tradnl" sz="1800" noProof="0" dirty="0">
                <a:solidFill>
                  <a:schemeClr val="dk1"/>
                </a:solidFill>
                <a:highlight>
                  <a:srgbClr val="FFFF00"/>
                </a:highlight>
                <a:latin typeface="Avenir"/>
                <a:ea typeface="Avenir"/>
                <a:cs typeface="Avenir"/>
                <a:sym typeface="Avenir"/>
              </a:rPr>
              <a:t> visite el </a:t>
            </a:r>
            <a:r>
              <a:rPr lang="es-ES_tradnl" sz="1800" noProof="0" dirty="0" err="1">
                <a:solidFill>
                  <a:schemeClr val="dk1"/>
                </a:solidFill>
                <a:highlight>
                  <a:srgbClr val="FFFF00"/>
                </a:highlight>
                <a:latin typeface="Avenir"/>
                <a:ea typeface="Avenir"/>
                <a:cs typeface="Avenir"/>
                <a:sym typeface="Avenir"/>
              </a:rPr>
              <a:t>website</a:t>
            </a:r>
            <a:r>
              <a:rPr lang="es-ES_tradnl" sz="1800" noProof="0" dirty="0">
                <a:solidFill>
                  <a:schemeClr val="dk1"/>
                </a:solidFill>
                <a:highlight>
                  <a:srgbClr val="FFFF00"/>
                </a:highlight>
                <a:latin typeface="Avenir"/>
                <a:ea typeface="Avenir"/>
                <a:cs typeface="Avenir"/>
                <a:sym typeface="Avenir"/>
              </a:rPr>
              <a:t> de Puertas abiertas y </a:t>
            </a:r>
            <a:r>
              <a:rPr lang="es-ES_tradnl" sz="1800" noProof="0" dirty="0" err="1">
                <a:solidFill>
                  <a:schemeClr val="dk1"/>
                </a:solidFill>
                <a:highlight>
                  <a:srgbClr val="FFFF00"/>
                </a:highlight>
                <a:latin typeface="Avenir"/>
                <a:ea typeface="Avenir"/>
                <a:cs typeface="Avenir"/>
                <a:sym typeface="Avenir"/>
              </a:rPr>
              <a:t>traduzcalo</a:t>
            </a:r>
            <a:r>
              <a:rPr lang="es-ES_tradnl" sz="1800" noProof="0" dirty="0">
                <a:solidFill>
                  <a:schemeClr val="dk1"/>
                </a:solidFill>
                <a:highlight>
                  <a:srgbClr val="FFFF00"/>
                </a:highlight>
                <a:latin typeface="Avenir"/>
                <a:ea typeface="Avenir"/>
                <a:cs typeface="Avenir"/>
                <a:sym typeface="Avenir"/>
              </a:rPr>
              <a:t> con google </a:t>
            </a:r>
            <a:r>
              <a:rPr lang="es-ES_tradnl" sz="1800" noProof="0" dirty="0" err="1">
                <a:solidFill>
                  <a:schemeClr val="dk1"/>
                </a:solidFill>
                <a:highlight>
                  <a:srgbClr val="FFFF00"/>
                </a:highlight>
                <a:latin typeface="Avenir"/>
                <a:ea typeface="Avenir"/>
                <a:cs typeface="Avenir"/>
                <a:sym typeface="Avenir"/>
              </a:rPr>
              <a:t>translator</a:t>
            </a:r>
            <a:r>
              <a:rPr lang="es-ES_tradnl" sz="1800" noProof="0" dirty="0">
                <a:solidFill>
                  <a:schemeClr val="dk1"/>
                </a:solidFill>
                <a:highlight>
                  <a:srgbClr val="FFFF00"/>
                </a:highlight>
                <a:latin typeface="Avenir"/>
                <a:ea typeface="Avenir"/>
                <a:cs typeface="Avenir"/>
                <a:sym typeface="Avenir"/>
              </a:rPr>
              <a:t> </a:t>
            </a:r>
            <a:endParaRPr lang="es-ES_tradnl" noProof="0" dirty="0">
              <a:highlight>
                <a:srgbClr val="FFFF00"/>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r>
              <a:rPr lang="es-ES_tradnl" sz="1100" b="0" i="0" u="none" strike="noStrike" cap="none" noProof="0" dirty="0"/>
              <a:t>Muchas gracias por abrir sus puertas a todos los miembros de </a:t>
            </a:r>
            <a:r>
              <a:rPr lang="es-ES_tradnl" sz="1100" b="0" i="0" u="none" strike="noStrike" cap="none" noProof="0"/>
              <a:t>su barrio.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400" dirty="0">
                <a:solidFill>
                  <a:schemeClr val="dk1"/>
                </a:solidFill>
                <a:highlight>
                  <a:srgbClr val="FFFF00"/>
                </a:highlight>
              </a:rPr>
              <a:t>3 minutes</a:t>
            </a:r>
            <a:endParaRPr sz="1400" dirty="0">
              <a:solidFill>
                <a:schemeClr val="dk1"/>
              </a:solidFill>
            </a:endParaRPr>
          </a:p>
          <a:p>
            <a:pPr marL="0" marR="0" lvl="0" indent="0" algn="l" rtl="0">
              <a:lnSpc>
                <a:spcPct val="115000"/>
              </a:lnSpc>
              <a:spcBef>
                <a:spcPts val="0"/>
              </a:spcBef>
              <a:spcAft>
                <a:spcPts val="0"/>
              </a:spcAft>
              <a:buClr>
                <a:srgbClr val="000000"/>
              </a:buClr>
              <a:buSzPts val="1100"/>
              <a:buFont typeface="Arial"/>
              <a:buNone/>
            </a:pPr>
            <a:r>
              <a:rPr lang="es-ES_tradnl" sz="1100" b="1" i="0" u="none" strike="noStrike" cap="none" dirty="0">
                <a:solidFill>
                  <a:srgbClr val="000000"/>
                </a:solidFill>
                <a:latin typeface="Avenir"/>
                <a:ea typeface="Avenir"/>
                <a:cs typeface="Avenir"/>
                <a:sym typeface="Avenir"/>
              </a:rPr>
              <a:t>Nuestras Puertas están abiertas </a:t>
            </a:r>
            <a:r>
              <a:rPr lang="es-ES_tradnl" sz="1100" b="0" i="0" u="none" strike="noStrike" cap="none" dirty="0">
                <a:solidFill>
                  <a:srgbClr val="000000"/>
                </a:solidFill>
                <a:latin typeface="Avenir"/>
                <a:ea typeface="Avenir"/>
                <a:cs typeface="Avenir"/>
                <a:sym typeface="Avenir"/>
              </a:rPr>
              <a:t>ayuda a comunidades de diferentes religiones a dar la bienvenida a personas con diferentes habilidad creando comunidades que:</a:t>
            </a:r>
          </a:p>
          <a:p>
            <a:pPr marL="0" marR="0" lvl="0" indent="0" algn="l" rtl="0">
              <a:lnSpc>
                <a:spcPct val="115000"/>
              </a:lnSpc>
              <a:spcBef>
                <a:spcPts val="0"/>
              </a:spcBef>
              <a:spcAft>
                <a:spcPts val="0"/>
              </a:spcAft>
              <a:buClr>
                <a:srgbClr val="000000"/>
              </a:buClr>
              <a:buSzPts val="1100"/>
              <a:buFont typeface="Arial"/>
              <a:buNone/>
            </a:pPr>
            <a:endParaRPr lang="es-ES_tradnl" sz="1100" b="0" i="0" u="none" strike="noStrike" cap="none" dirty="0">
              <a:solidFill>
                <a:srgbClr val="000000"/>
              </a:solidFill>
              <a:latin typeface="Avenir"/>
              <a:ea typeface="Avenir"/>
              <a:cs typeface="Avenir"/>
              <a:sym typeface="Avenir"/>
            </a:endParaRPr>
          </a:p>
          <a:p>
            <a:pPr marL="457200" marR="0" lvl="0" indent="-342900" algn="l" rtl="0">
              <a:lnSpc>
                <a:spcPct val="150000"/>
              </a:lnSpc>
              <a:spcBef>
                <a:spcPts val="0"/>
              </a:spcBef>
              <a:spcAft>
                <a:spcPts val="0"/>
              </a:spcAft>
              <a:buClr>
                <a:schemeClr val="dk1"/>
              </a:buClr>
              <a:buSzPts val="1800"/>
              <a:buFont typeface="Avenir"/>
              <a:buChar char="●"/>
            </a:pPr>
            <a:r>
              <a:rPr lang="es-ES_tradnl" sz="1100" dirty="0">
                <a:solidFill>
                  <a:schemeClr val="dk1"/>
                </a:solidFill>
                <a:latin typeface="Avenir"/>
                <a:ea typeface="Avenir"/>
                <a:cs typeface="Avenir"/>
                <a:sym typeface="Avenir"/>
              </a:rPr>
              <a:t>Puedan reconocer barreras que impiden la participación activa a personas con discapacidades en la vida de la comunidad</a:t>
            </a:r>
            <a:r>
              <a:rPr lang="es-ES_tradnl" sz="1100" b="0" i="0" u="none" strike="noStrike" cap="none" dirty="0">
                <a:solidFill>
                  <a:schemeClr val="dk1"/>
                </a:solidFill>
                <a:latin typeface="Avenir"/>
                <a:ea typeface="Avenir"/>
                <a:cs typeface="Avenir"/>
                <a:sym typeface="Avenir"/>
              </a:rPr>
              <a:t>;</a:t>
            </a:r>
          </a:p>
          <a:p>
            <a:pPr marL="457200" marR="0" lvl="0" indent="-342900" algn="l" rtl="0">
              <a:lnSpc>
                <a:spcPct val="150000"/>
              </a:lnSpc>
              <a:spcBef>
                <a:spcPts val="0"/>
              </a:spcBef>
              <a:spcAft>
                <a:spcPts val="0"/>
              </a:spcAft>
              <a:buClr>
                <a:schemeClr val="dk1"/>
              </a:buClr>
              <a:buSzPts val="1800"/>
              <a:buFont typeface="Avenir"/>
              <a:buChar char="●"/>
            </a:pPr>
            <a:r>
              <a:rPr lang="es-ES_tradnl" sz="1100" b="0" i="0" u="none" strike="noStrike" cap="none" dirty="0">
                <a:solidFill>
                  <a:schemeClr val="dk1"/>
                </a:solidFill>
                <a:latin typeface="Avenir"/>
                <a:ea typeface="Avenir"/>
                <a:cs typeface="Avenir"/>
                <a:sym typeface="Avenir"/>
              </a:rPr>
              <a:t>Pensar soluciones simples y creativas para remover esas barreras; y</a:t>
            </a:r>
          </a:p>
          <a:p>
            <a:pPr marL="457200" marR="0" lvl="0" indent="-342900" algn="l" rtl="0">
              <a:lnSpc>
                <a:spcPct val="150000"/>
              </a:lnSpc>
              <a:spcBef>
                <a:spcPts val="0"/>
              </a:spcBef>
              <a:spcAft>
                <a:spcPts val="0"/>
              </a:spcAft>
              <a:buClr>
                <a:schemeClr val="dk1"/>
              </a:buClr>
              <a:buSzPts val="1800"/>
              <a:buFont typeface="Avenir"/>
              <a:buChar char="●"/>
            </a:pPr>
            <a:r>
              <a:rPr lang="es-ES_tradnl" sz="1100" b="0" i="0" u="none" strike="noStrike" cap="none" dirty="0">
                <a:solidFill>
                  <a:schemeClr val="dk1"/>
                </a:solidFill>
                <a:latin typeface="Avenir"/>
                <a:ea typeface="Avenir"/>
                <a:cs typeface="Avenir"/>
                <a:sym typeface="Avenir"/>
              </a:rPr>
              <a:t>Así poder </a:t>
            </a:r>
            <a:r>
              <a:rPr lang="es-ES_tradnl" sz="1100" dirty="0">
                <a:solidFill>
                  <a:schemeClr val="dk1"/>
                </a:solidFill>
                <a:latin typeface="Avenir"/>
                <a:ea typeface="Avenir"/>
                <a:cs typeface="Avenir"/>
                <a:sym typeface="Avenir"/>
              </a:rPr>
              <a:t>incluir personas con discapacidades en la organización y participación de las actividades comunitarias</a:t>
            </a:r>
            <a:r>
              <a:rPr lang="es-ES_tradnl" sz="1100" b="0" i="0" u="none" strike="noStrike" cap="none" dirty="0">
                <a:solidFill>
                  <a:schemeClr val="dk1"/>
                </a:solidFill>
                <a:latin typeface="Avenir"/>
                <a:ea typeface="Avenir"/>
                <a:cs typeface="Avenir"/>
                <a:sym typeface="Avenir"/>
              </a:rPr>
              <a:t>. </a:t>
            </a:r>
            <a:endParaRPr lang="es-ES_tradnl" sz="1100" b="0" i="0" u="none" strike="noStrike" cap="none" dirty="0">
              <a:solidFill>
                <a:srgbClr val="000000"/>
              </a:solidFill>
              <a:latin typeface="Avenir"/>
              <a:ea typeface="Avenir"/>
              <a:cs typeface="Avenir"/>
              <a:sym typeface="Avenir"/>
            </a:endParaRPr>
          </a:p>
          <a:p>
            <a:pPr marL="0" marR="0" lvl="0" indent="0" algn="l" rtl="0">
              <a:lnSpc>
                <a:spcPct val="115000"/>
              </a:lnSpc>
              <a:spcBef>
                <a:spcPts val="0"/>
              </a:spcBef>
              <a:spcAft>
                <a:spcPts val="0"/>
              </a:spcAft>
              <a:buClr>
                <a:srgbClr val="000000"/>
              </a:buClr>
              <a:buSzPts val="1100"/>
              <a:buFont typeface="Arial"/>
              <a:buNone/>
            </a:pPr>
            <a:endParaRPr lang="es-ES_tradnl" sz="1100" b="0" i="0" u="none" strike="noStrike" cap="none" dirty="0">
              <a:solidFill>
                <a:srgbClr val="000000"/>
              </a:solidFill>
              <a:latin typeface="Avenir"/>
              <a:ea typeface="Avenir"/>
              <a:cs typeface="Avenir"/>
              <a:sym typeface="Aveni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SzPts val="1100"/>
              <a:buFont typeface="Arial"/>
              <a:buNone/>
            </a:pPr>
            <a:r>
              <a:rPr lang="es-ES_tradnl" sz="1400" noProof="0" dirty="0">
                <a:solidFill>
                  <a:schemeClr val="dk1"/>
                </a:solidFill>
                <a:highlight>
                  <a:srgbClr val="FFFF00"/>
                </a:highlight>
              </a:rPr>
              <a:t>1 minute</a:t>
            </a:r>
          </a:p>
          <a:p>
            <a:pPr marL="0" lvl="0" indent="0" rtl="0">
              <a:spcBef>
                <a:spcPts val="0"/>
              </a:spcBef>
              <a:spcAft>
                <a:spcPts val="0"/>
              </a:spcAft>
              <a:buSzPts val="1100"/>
              <a:buFont typeface="Arial"/>
              <a:buNone/>
            </a:pPr>
            <a:r>
              <a:rPr lang="es-ES_tradnl" noProof="0" dirty="0">
                <a:solidFill>
                  <a:schemeClr val="dk1"/>
                </a:solidFill>
                <a:highlight>
                  <a:srgbClr val="FFFF00"/>
                </a:highlight>
              </a:rPr>
              <a:t>Al final de este taller podrán:</a:t>
            </a:r>
          </a:p>
          <a:p>
            <a:pPr marL="0" lvl="0" indent="0" rtl="0">
              <a:spcBef>
                <a:spcPts val="0"/>
              </a:spcBef>
              <a:spcAft>
                <a:spcPts val="0"/>
              </a:spcAft>
              <a:buSzPts val="1100"/>
              <a:buFont typeface="Arial"/>
              <a:buNone/>
            </a:pPr>
            <a:endParaRPr lang="es-ES_tradnl" noProof="0" dirty="0">
              <a:solidFill>
                <a:schemeClr val="dk1"/>
              </a:solidFill>
              <a:highlight>
                <a:srgbClr val="FFFF00"/>
              </a:highlight>
            </a:endParaRPr>
          </a:p>
          <a:p>
            <a:pPr marL="457200" marR="0" lvl="0" indent="-342900" algn="l" rtl="0">
              <a:lnSpc>
                <a:spcPct val="115000"/>
              </a:lnSpc>
              <a:spcBef>
                <a:spcPts val="0"/>
              </a:spcBef>
              <a:spcAft>
                <a:spcPts val="0"/>
              </a:spcAft>
              <a:buClr>
                <a:schemeClr val="dk1"/>
              </a:buClr>
              <a:buSzPts val="1800"/>
              <a:buFont typeface="Avenir"/>
              <a:buChar char="●"/>
            </a:pPr>
            <a:r>
              <a:rPr lang="es-ES_tradnl" sz="1800" b="0" i="0" u="none" strike="noStrike" cap="none" noProof="0" dirty="0">
                <a:solidFill>
                  <a:schemeClr val="dk1"/>
                </a:solidFill>
                <a:latin typeface="Avenir"/>
                <a:ea typeface="Avenir"/>
                <a:cs typeface="Avenir"/>
                <a:sym typeface="Avenir"/>
              </a:rPr>
              <a:t>Describir </a:t>
            </a:r>
            <a:r>
              <a:rPr lang="es-ES_tradnl" sz="1800" noProof="0" dirty="0">
                <a:solidFill>
                  <a:schemeClr val="dk1"/>
                </a:solidFill>
                <a:latin typeface="Avenir"/>
                <a:ea typeface="Avenir"/>
                <a:cs typeface="Avenir"/>
                <a:sym typeface="Avenir"/>
              </a:rPr>
              <a:t>cuales son las mejores cualidades de su comunidad para dar la bienvenida a alguien.</a:t>
            </a:r>
          </a:p>
          <a:p>
            <a:pPr marL="457200" marR="0" lvl="0" indent="-342900" algn="l" rtl="0">
              <a:lnSpc>
                <a:spcPct val="115000"/>
              </a:lnSpc>
              <a:spcBef>
                <a:spcPts val="0"/>
              </a:spcBef>
              <a:spcAft>
                <a:spcPts val="0"/>
              </a:spcAft>
              <a:buClr>
                <a:schemeClr val="dk1"/>
              </a:buClr>
              <a:buSzPts val="1800"/>
              <a:buFont typeface="Avenir"/>
              <a:buChar char="●"/>
            </a:pPr>
            <a:r>
              <a:rPr lang="es-ES_tradnl" sz="1800" b="0" i="0" u="none" strike="noStrike" cap="none" noProof="0" dirty="0">
                <a:solidFill>
                  <a:schemeClr val="dk1"/>
                </a:solidFill>
                <a:latin typeface="Avenir"/>
                <a:ea typeface="Avenir"/>
                <a:cs typeface="Avenir"/>
                <a:sym typeface="Avenir"/>
              </a:rPr>
              <a:t>Identificar una o mas </a:t>
            </a:r>
            <a:r>
              <a:rPr lang="es-ES_tradnl" sz="1800" noProof="0" dirty="0">
                <a:solidFill>
                  <a:schemeClr val="dk1"/>
                </a:solidFill>
                <a:latin typeface="Avenir"/>
                <a:ea typeface="Avenir"/>
                <a:cs typeface="Avenir"/>
                <a:sym typeface="Avenir"/>
              </a:rPr>
              <a:t>formas para que las personas con discapacidades puedan participar activamente en esta comunidad. </a:t>
            </a:r>
            <a:endParaRPr lang="es-ES_tradnl" sz="1800" b="0" i="0" u="none" strike="noStrike" cap="none" noProof="0" dirty="0">
              <a:solidFill>
                <a:schemeClr val="dk1"/>
              </a:solidFill>
              <a:latin typeface="Avenir"/>
              <a:ea typeface="Avenir"/>
              <a:cs typeface="Avenir"/>
              <a:sym typeface="Avenir"/>
            </a:endParaRPr>
          </a:p>
          <a:p>
            <a:pPr marL="457200" marR="0" lvl="0" indent="-342900" algn="l" rtl="0">
              <a:lnSpc>
                <a:spcPct val="115000"/>
              </a:lnSpc>
              <a:spcBef>
                <a:spcPts val="0"/>
              </a:spcBef>
              <a:spcAft>
                <a:spcPts val="0"/>
              </a:spcAft>
              <a:buClr>
                <a:schemeClr val="dk1"/>
              </a:buClr>
              <a:buSzPts val="1800"/>
              <a:buFont typeface="Avenir"/>
              <a:buChar char="●"/>
            </a:pPr>
            <a:r>
              <a:rPr lang="es-ES_tradnl" sz="1800" b="0" i="0" u="none" strike="noStrike" cap="none" noProof="0" dirty="0">
                <a:solidFill>
                  <a:schemeClr val="dk1"/>
                </a:solidFill>
                <a:latin typeface="Avenir"/>
                <a:ea typeface="Avenir"/>
                <a:cs typeface="Avenir"/>
                <a:sym typeface="Avenir"/>
              </a:rPr>
              <a:t>Salir del taller con al menos una objetivo inmediato a realizar. </a:t>
            </a:r>
            <a:endParaRPr lang="es-ES_tradnl" sz="1400" b="0" i="0" u="none" strike="noStrike" cap="none" noProof="0" dirty="0">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ES_tradnl" sz="1400" noProof="0" dirty="0">
                <a:solidFill>
                  <a:schemeClr val="dk1"/>
                </a:solidFill>
                <a:highlight>
                  <a:srgbClr val="FFFF00"/>
                </a:highlight>
              </a:rPr>
              <a:t>5 minutos. Para romper el hielo entre los participantes elija alguna de estas opciones:</a:t>
            </a:r>
          </a:p>
          <a:p>
            <a:pPr marL="0" lvl="0" indent="0" rtl="0">
              <a:spcBef>
                <a:spcPts val="0"/>
              </a:spcBef>
              <a:spcAft>
                <a:spcPts val="0"/>
              </a:spcAft>
              <a:buClr>
                <a:schemeClr val="dk1"/>
              </a:buClr>
              <a:buSzPts val="1100"/>
              <a:buFont typeface="Arial"/>
              <a:buNone/>
            </a:pPr>
            <a:endParaRPr lang="es-ES_tradnl" sz="1400" noProof="0" dirty="0">
              <a:solidFill>
                <a:schemeClr val="dk1"/>
              </a:solidFill>
              <a:highlight>
                <a:srgbClr val="FFFF00"/>
              </a:highlight>
              <a:latin typeface="Avenir"/>
              <a:ea typeface="Avenir"/>
              <a:cs typeface="Avenir"/>
              <a:sym typeface="Avenir"/>
            </a:endParaRPr>
          </a:p>
          <a:p>
            <a:pPr marL="0" lvl="0" indent="0" rtl="0">
              <a:spcBef>
                <a:spcPts val="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Realice algunas preguntas hasta que todo el grupo haya participado:</a:t>
            </a:r>
          </a:p>
          <a:p>
            <a:pPr marL="914400" lvl="1" indent="-342900" rtl="0">
              <a:spcBef>
                <a:spcPts val="0"/>
              </a:spcBef>
              <a:spcAft>
                <a:spcPts val="0"/>
              </a:spcAft>
              <a:buClr>
                <a:schemeClr val="dk1"/>
              </a:buClr>
              <a:buSzPts val="1800"/>
              <a:buFont typeface="Avenir"/>
              <a:buAutoNum type="alphaLcPeriod"/>
            </a:pPr>
            <a:r>
              <a:rPr lang="es-ES_tradnl" sz="1800" noProof="0" dirty="0">
                <a:solidFill>
                  <a:schemeClr val="dk1"/>
                </a:solidFill>
                <a:latin typeface="Avenir"/>
                <a:ea typeface="Avenir"/>
                <a:cs typeface="Avenir"/>
                <a:sym typeface="Avenir"/>
              </a:rPr>
              <a:t>¿Cuántos de ustedes tienes alguna discapacidad? </a:t>
            </a:r>
          </a:p>
          <a:p>
            <a:pPr marL="914400" lvl="1" indent="-342900" rtl="0">
              <a:spcBef>
                <a:spcPts val="0"/>
              </a:spcBef>
              <a:spcAft>
                <a:spcPts val="0"/>
              </a:spcAft>
              <a:buClr>
                <a:schemeClr val="dk1"/>
              </a:buClr>
              <a:buSzPts val="1800"/>
              <a:buFont typeface="Avenir"/>
              <a:buAutoNum type="alphaLcPeriod"/>
            </a:pPr>
            <a:r>
              <a:rPr lang="es-ES_tradnl" sz="1800" noProof="0" dirty="0">
                <a:solidFill>
                  <a:schemeClr val="dk1"/>
                </a:solidFill>
                <a:latin typeface="Avenir"/>
                <a:ea typeface="Avenir"/>
                <a:cs typeface="Avenir"/>
                <a:sym typeface="Avenir"/>
              </a:rPr>
              <a:t>¿Cuántos de ustedes tienen algún miembro de su familia con discapacidades? </a:t>
            </a:r>
          </a:p>
          <a:p>
            <a:pPr marL="914400" lvl="1" indent="-342900" rtl="0">
              <a:spcBef>
                <a:spcPts val="0"/>
              </a:spcBef>
              <a:spcAft>
                <a:spcPts val="0"/>
              </a:spcAft>
              <a:buClr>
                <a:schemeClr val="dk1"/>
              </a:buClr>
              <a:buSzPts val="1800"/>
              <a:buFont typeface="Avenir"/>
              <a:buAutoNum type="alphaLcPeriod"/>
            </a:pPr>
            <a:r>
              <a:rPr lang="es-ES_tradnl" sz="1800" noProof="0" dirty="0">
                <a:solidFill>
                  <a:schemeClr val="dk1"/>
                </a:solidFill>
                <a:latin typeface="Avenir"/>
                <a:ea typeface="Avenir"/>
                <a:cs typeface="Avenir"/>
                <a:sym typeface="Avenir"/>
              </a:rPr>
              <a:t>¿Cuántos de ustedes  tienen algún amigo con discapacidades? </a:t>
            </a:r>
          </a:p>
          <a:p>
            <a:pPr marL="914400" lvl="1" indent="-342900" rtl="0">
              <a:spcBef>
                <a:spcPts val="0"/>
              </a:spcBef>
              <a:spcAft>
                <a:spcPts val="0"/>
              </a:spcAft>
              <a:buClr>
                <a:schemeClr val="dk1"/>
              </a:buClr>
              <a:buSzPts val="1800"/>
              <a:buFont typeface="Avenir"/>
              <a:buAutoNum type="alphaLcPeriod"/>
            </a:pPr>
            <a:r>
              <a:rPr lang="es-ES_tradnl" sz="1800" noProof="0" dirty="0">
                <a:solidFill>
                  <a:schemeClr val="dk1"/>
                </a:solidFill>
                <a:latin typeface="Avenir"/>
                <a:ea typeface="Avenir"/>
                <a:cs typeface="Avenir"/>
                <a:sym typeface="Avenir"/>
              </a:rPr>
              <a:t>¿Cuántos de ustedes  tienen algún vecino o compañero de trabajo con discapacidades? </a:t>
            </a:r>
          </a:p>
          <a:p>
            <a:pPr marL="914400" lvl="1" indent="-342900" rtl="0">
              <a:spcBef>
                <a:spcPts val="0"/>
              </a:spcBef>
              <a:spcAft>
                <a:spcPts val="0"/>
              </a:spcAft>
              <a:buClr>
                <a:schemeClr val="dk1"/>
              </a:buClr>
              <a:buSzPts val="1800"/>
              <a:buFont typeface="Avenir"/>
              <a:buAutoNum type="alphaLcPeriod"/>
            </a:pPr>
            <a:r>
              <a:rPr lang="es-ES_tradnl" sz="1800" noProof="0" dirty="0">
                <a:solidFill>
                  <a:schemeClr val="dk1"/>
                </a:solidFill>
                <a:latin typeface="Avenir"/>
                <a:ea typeface="Avenir"/>
                <a:cs typeface="Avenir"/>
                <a:sym typeface="Avenir"/>
              </a:rPr>
              <a:t>¿Cuántos de ustedes conocen a alguien con alguna discapacidad? </a:t>
            </a:r>
          </a:p>
          <a:p>
            <a:pPr marL="457200" lvl="0" indent="0" rtl="0">
              <a:spcBef>
                <a:spcPts val="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 Para hacer el evento accesible pueden hacer que hagan un sonido como respuesta, y que levanten la mano. De esta forma usted indicara que hay personas no videntes o con problemas de audición en el grupo.</a:t>
            </a:r>
          </a:p>
          <a:p>
            <a:pPr marL="457200" lvl="0" indent="0" rtl="0">
              <a:spcBef>
                <a:spcPts val="0"/>
              </a:spcBef>
              <a:spcAft>
                <a:spcPts val="0"/>
              </a:spcAft>
              <a:buClr>
                <a:schemeClr val="dk1"/>
              </a:buClr>
              <a:buSzPts val="1100"/>
              <a:buFont typeface="Arial"/>
              <a:buNone/>
            </a:pPr>
            <a:endParaRPr lang="es-ES_tradnl" sz="1800" noProof="0" dirty="0">
              <a:solidFill>
                <a:schemeClr val="dk1"/>
              </a:solidFill>
              <a:latin typeface="Avenir"/>
              <a:ea typeface="Avenir"/>
              <a:cs typeface="Avenir"/>
              <a:sym typeface="Avenir"/>
            </a:endParaRPr>
          </a:p>
          <a:p>
            <a:pPr marL="457200" lvl="0" indent="0" rtl="0">
              <a:spcBef>
                <a:spcPts val="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Cantando: elija alguna canción donde todos puedan participar y que indique la participación de todos.</a:t>
            </a:r>
          </a:p>
          <a:p>
            <a:pPr marL="457200" lvl="0" indent="0" rtl="0">
              <a:spcBef>
                <a:spcPts val="0"/>
              </a:spcBef>
              <a:spcAft>
                <a:spcPts val="0"/>
              </a:spcAft>
              <a:buClr>
                <a:schemeClr val="dk1"/>
              </a:buClr>
              <a:buSzPts val="1100"/>
              <a:buFont typeface="Arial"/>
              <a:buNone/>
            </a:pPr>
            <a:endParaRPr lang="es-ES_tradnl" sz="1800" noProof="0" dirty="0">
              <a:solidFill>
                <a:schemeClr val="dk1"/>
              </a:solidFill>
              <a:latin typeface="Avenir"/>
              <a:ea typeface="Avenir"/>
              <a:cs typeface="Avenir"/>
              <a:sym typeface="Avenir"/>
            </a:endParaRPr>
          </a:p>
          <a:p>
            <a:pPr marL="457200" lvl="0" indent="-342900" rtl="0">
              <a:spcBef>
                <a:spcPts val="0"/>
              </a:spcBef>
              <a:spcAft>
                <a:spcPts val="0"/>
              </a:spcAft>
              <a:buClr>
                <a:schemeClr val="dk1"/>
              </a:buClr>
              <a:buSzPts val="1800"/>
              <a:buFont typeface="Avenir"/>
              <a:buAutoNum type="arabicPeriod"/>
            </a:pPr>
            <a:r>
              <a:rPr lang="es-ES_tradnl" sz="1800" noProof="0" dirty="0">
                <a:solidFill>
                  <a:schemeClr val="dk1"/>
                </a:solidFill>
                <a:latin typeface="Avenir"/>
                <a:ea typeface="Avenir"/>
                <a:cs typeface="Avenir"/>
                <a:sym typeface="Avenir"/>
              </a:rPr>
              <a:t>Un ejercicio de meditación.</a:t>
            </a:r>
          </a:p>
          <a:p>
            <a:pPr marL="457200" lvl="0" indent="-342900" rtl="0">
              <a:spcBef>
                <a:spcPts val="0"/>
              </a:spcBef>
              <a:spcAft>
                <a:spcPts val="0"/>
              </a:spcAft>
              <a:buClr>
                <a:schemeClr val="dk1"/>
              </a:buClr>
              <a:buSzPts val="1800"/>
              <a:buFont typeface="Avenir"/>
              <a:buAutoNum type="arabicPeriod"/>
            </a:pPr>
            <a:r>
              <a:rPr lang="es-ES_tradnl" u="sng" noProof="0" dirty="0">
                <a:sym typeface="Avenir"/>
              </a:rPr>
              <a:t>Pregunte a los participantes– </a:t>
            </a:r>
          </a:p>
          <a:p>
            <a:pPr marL="914400" lvl="1" indent="-342900" rtl="0">
              <a:spcBef>
                <a:spcPts val="0"/>
              </a:spcBef>
              <a:spcAft>
                <a:spcPts val="0"/>
              </a:spcAft>
              <a:buClr>
                <a:schemeClr val="dk1"/>
              </a:buClr>
              <a:buSzPts val="1800"/>
              <a:buFont typeface="Avenir"/>
              <a:buAutoNum type="arabicPeriod"/>
            </a:pPr>
            <a:r>
              <a:rPr lang="es-ES_tradnl" noProof="0" dirty="0">
                <a:sym typeface="Avenir"/>
              </a:rPr>
              <a:t>¿Cómo fue usted recibido el primer </a:t>
            </a:r>
            <a:r>
              <a:rPr lang="es-ES_tradnl" noProof="0" dirty="0" err="1">
                <a:sym typeface="Avenir"/>
              </a:rPr>
              <a:t>dia</a:t>
            </a:r>
            <a:r>
              <a:rPr lang="es-ES_tradnl" noProof="0" dirty="0">
                <a:sym typeface="Avenir"/>
              </a:rPr>
              <a:t> en su comunidad? ¿Qué lo hizo regresar? ¿Qué es lo que hace que </a:t>
            </a:r>
            <a:r>
              <a:rPr lang="es-ES_tradnl" noProof="0" dirty="0" err="1">
                <a:sym typeface="Avenir"/>
              </a:rPr>
              <a:t>sigar</a:t>
            </a:r>
            <a:r>
              <a:rPr lang="es-ES_tradnl" noProof="0" dirty="0">
                <a:sym typeface="Avenir"/>
              </a:rPr>
              <a:t> viniendo? Anote las respuestas en papel donde todos las puedan ver. Luego resalte las cualidades de bienvenida de la comunidad y sobresalte que este taller es para tener las mismas actitudes de bienvenida a personas con discapacidades para que puedan participar activamente en la comunidad. </a:t>
            </a:r>
          </a:p>
          <a:p>
            <a:pPr marL="914400" lvl="1" indent="-342900" rtl="0">
              <a:spcBef>
                <a:spcPts val="0"/>
              </a:spcBef>
              <a:spcAft>
                <a:spcPts val="0"/>
              </a:spcAft>
              <a:buClr>
                <a:schemeClr val="dk1"/>
              </a:buClr>
              <a:buSzPts val="1800"/>
              <a:buFont typeface="Avenir"/>
              <a:buAutoNum type="arabicPeriod"/>
            </a:pPr>
            <a:r>
              <a:rPr lang="es-ES_tradnl" noProof="0" dirty="0">
                <a:sym typeface="Avenir"/>
              </a:rPr>
              <a:t>Continuando con la primer pregunta, pregunte a los participantes, que entienden ellos por discapacidad.  Y al final resalte que las personas tienen discapacidades pero NO SON DISCAPACITADAS. </a:t>
            </a:r>
            <a:endParaRPr lang="es-ES_tradnl" sz="1800" noProof="0" dirty="0">
              <a:solidFill>
                <a:schemeClr val="dk1"/>
              </a:solidFill>
              <a:latin typeface="Avenir"/>
              <a:ea typeface="Avenir"/>
              <a:cs typeface="Avenir"/>
              <a:sym typeface="Avenir"/>
            </a:endParaRPr>
          </a:p>
          <a:p>
            <a:pPr marL="0" marR="0" lvl="0" indent="0" algn="l" rtl="0">
              <a:spcBef>
                <a:spcPts val="0"/>
              </a:spcBef>
              <a:spcAft>
                <a:spcPts val="0"/>
              </a:spcAft>
              <a:buSzPts val="1400"/>
              <a:buFont typeface="Arial"/>
              <a:buNone/>
            </a:pPr>
            <a:endParaRPr lang="es-ES_tradnl" sz="1400" noProof="0" dirty="0">
              <a:highlight>
                <a:srgbClr val="FFFF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400" dirty="0">
                <a:solidFill>
                  <a:schemeClr val="dk1"/>
                </a:solidFill>
                <a:highlight>
                  <a:srgbClr val="FFFF00"/>
                </a:highlight>
              </a:rPr>
              <a:t>5 minut0s</a:t>
            </a:r>
            <a:endParaRPr sz="1400" dirty="0">
              <a:solidFill>
                <a:schemeClr val="dk1"/>
              </a:solidFill>
              <a:highlight>
                <a:srgbClr val="FFFF00"/>
              </a:highlight>
            </a:endParaRPr>
          </a:p>
          <a:p>
            <a:pPr marL="0" lvl="0" indent="0" rtl="0">
              <a:spcBef>
                <a:spcPts val="0"/>
              </a:spcBef>
              <a:spcAft>
                <a:spcPts val="0"/>
              </a:spcAft>
              <a:buClr>
                <a:schemeClr val="dk1"/>
              </a:buClr>
              <a:buSzPts val="1100"/>
              <a:buFont typeface="Arial"/>
              <a:buNone/>
            </a:pPr>
            <a:endParaRPr lang="en-US" sz="1400" dirty="0">
              <a:solidFill>
                <a:schemeClr val="dk1"/>
              </a:solidFill>
              <a:highlight>
                <a:srgbClr val="FFFF00"/>
              </a:highlight>
            </a:endParaRPr>
          </a:p>
          <a:p>
            <a:pPr marL="0" lvl="0" indent="0" rtl="0">
              <a:spcBef>
                <a:spcPts val="0"/>
              </a:spcBef>
              <a:spcAft>
                <a:spcPts val="0"/>
              </a:spcAft>
              <a:buClr>
                <a:schemeClr val="dk1"/>
              </a:buClr>
              <a:buSzPts val="1100"/>
              <a:buFont typeface="Arial"/>
              <a:buNone/>
            </a:pPr>
            <a:r>
              <a:rPr lang="es-ES_tradnl" sz="1400" noProof="0" dirty="0">
                <a:solidFill>
                  <a:schemeClr val="dk1"/>
                </a:solidFill>
                <a:highlight>
                  <a:srgbClr val="FFFF00"/>
                </a:highlight>
              </a:rPr>
              <a:t>Pida a todos los participantes que describan una experiencia propia de haber sido bien acogidos. Tienen que describir, donde estaban, como era el espacio, si recuerdan olores, si había gente alrededor, y que decían. Para el ejercicio tome notas.</a:t>
            </a:r>
          </a:p>
          <a:p>
            <a:pPr marL="0" lvl="0" indent="0" rtl="0">
              <a:spcBef>
                <a:spcPts val="0"/>
              </a:spcBef>
              <a:spcAft>
                <a:spcPts val="0"/>
              </a:spcAft>
              <a:buClr>
                <a:schemeClr val="dk1"/>
              </a:buClr>
              <a:buSzPts val="1100"/>
              <a:buFont typeface="Arial"/>
              <a:buNone/>
            </a:pPr>
            <a:endParaRPr lang="es-ES_tradnl" sz="1400" noProof="0" dirty="0">
              <a:solidFill>
                <a:schemeClr val="dk1"/>
              </a:solidFill>
              <a:highlight>
                <a:srgbClr val="FFFF00"/>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sz="1400" dirty="0">
                <a:solidFill>
                  <a:schemeClr val="dk1"/>
                </a:solidFill>
                <a:highlight>
                  <a:srgbClr val="FFFF00"/>
                </a:highlight>
              </a:rPr>
              <a:t>5 minutes. SAY:</a:t>
            </a:r>
            <a:endParaRPr sz="1400" dirty="0">
              <a:solidFill>
                <a:schemeClr val="dk1"/>
              </a:solidFill>
              <a:highlight>
                <a:srgbClr val="FFFF00"/>
              </a:highlight>
            </a:endParaRPr>
          </a:p>
          <a:p>
            <a:pPr marL="0" lvl="0" indent="0" rtl="0">
              <a:spcBef>
                <a:spcPts val="0"/>
              </a:spcBef>
              <a:spcAft>
                <a:spcPts val="0"/>
              </a:spcAft>
              <a:buClr>
                <a:srgbClr val="000000"/>
              </a:buClr>
              <a:buSzPts val="1100"/>
              <a:buFont typeface="Arial"/>
              <a:buNone/>
            </a:pPr>
            <a:endParaRPr sz="1400" dirty="0">
              <a:solidFill>
                <a:schemeClr val="dk1"/>
              </a:solidFill>
              <a:highlight>
                <a:srgbClr val="FFFF00"/>
              </a:highlight>
            </a:endParaRP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noProof="0" dirty="0">
                <a:solidFill>
                  <a:srgbClr val="000000"/>
                </a:solidFill>
                <a:latin typeface="Avenir"/>
                <a:ea typeface="Avenir"/>
                <a:cs typeface="Avenir"/>
                <a:sym typeface="Avenir"/>
              </a:rPr>
              <a:t>Pensar en forma inclusiva en incluyente significa tener en cuenta la diversidad y el ser único de cada individuo.</a:t>
            </a:r>
          </a:p>
          <a:p>
            <a:pPr lvl="0">
              <a:lnSpc>
                <a:spcPct val="150000"/>
              </a:lnSpc>
              <a:buClr>
                <a:srgbClr val="000000"/>
              </a:buClr>
            </a:pPr>
            <a:r>
              <a:rPr lang="es-ES_tradnl" sz="1800" noProof="0" dirty="0">
                <a:solidFill>
                  <a:srgbClr val="000000"/>
                </a:solidFill>
              </a:rPr>
              <a:t> Pensar en forma inclusiva en incluyente significa cambiar de hábitos y comportamientos. </a:t>
            </a:r>
            <a:endParaRPr lang="es-ES_tradnl" sz="1800" b="0" i="0" u="none" strike="noStrike" cap="none" noProof="0" dirty="0">
              <a:solidFill>
                <a:srgbClr val="000000"/>
              </a:solidFill>
              <a:latin typeface="Avenir"/>
              <a:ea typeface="Avenir"/>
              <a:cs typeface="Avenir"/>
              <a:sym typeface="Avenir"/>
            </a:endParaRPr>
          </a:p>
          <a:p>
            <a:pPr marL="457200" lvl="0" indent="-342900" rtl="0">
              <a:lnSpc>
                <a:spcPct val="115000"/>
              </a:lnSpc>
              <a:spcBef>
                <a:spcPts val="0"/>
              </a:spcBef>
              <a:spcAft>
                <a:spcPts val="0"/>
              </a:spcAft>
              <a:buClr>
                <a:schemeClr val="dk1"/>
              </a:buClr>
              <a:buSzPts val="1800"/>
              <a:buFont typeface="Avenir"/>
              <a:buChar char="●"/>
            </a:pPr>
            <a:r>
              <a:rPr lang="es-ES_tradnl" sz="1800" noProof="0" dirty="0">
                <a:solidFill>
                  <a:schemeClr val="dk1"/>
                </a:solidFill>
                <a:latin typeface="Avenir"/>
                <a:ea typeface="Avenir"/>
                <a:cs typeface="Avenir"/>
                <a:sym typeface="Avenir"/>
              </a:rPr>
              <a:t>La estrategia que siempre recomendamos es</a:t>
            </a:r>
            <a:r>
              <a:rPr lang="es-ES_tradnl" sz="1800" b="0" u="none" noProof="0" dirty="0">
                <a:solidFill>
                  <a:schemeClr val="dk1"/>
                </a:solidFill>
                <a:latin typeface="Avenir"/>
                <a:ea typeface="Avenir"/>
                <a:cs typeface="Avenir"/>
                <a:sym typeface="Avenir"/>
              </a:rPr>
              <a:t>: </a:t>
            </a:r>
            <a:r>
              <a:rPr lang="es-ES_tradnl" sz="1800" b="1" u="sng" noProof="0" dirty="0">
                <a:solidFill>
                  <a:schemeClr val="dk1"/>
                </a:solidFill>
                <a:latin typeface="Avenir"/>
                <a:ea typeface="Avenir"/>
                <a:cs typeface="Avenir"/>
                <a:sym typeface="Avenir"/>
              </a:rPr>
              <a:t>Simplemente pregunte, Simplemente escuche. </a:t>
            </a:r>
            <a:endParaRPr lang="es-ES_tradnl" sz="1400" noProof="0" dirty="0">
              <a:solidFill>
                <a:schemeClr val="dk1"/>
              </a:solidFill>
              <a:highlight>
                <a:srgbClr val="FFFF00"/>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s-ES_tradnl" sz="1400" noProof="0" dirty="0">
                <a:solidFill>
                  <a:schemeClr val="dk1"/>
                </a:solidFill>
                <a:highlight>
                  <a:srgbClr val="FFFF00"/>
                </a:highlight>
              </a:rPr>
              <a:t>En este video usted debe resaltar la siguiente idea de lo que es el diseño inclusivo en incluyente.</a:t>
            </a:r>
          </a:p>
          <a:p>
            <a:pPr marL="0" lvl="0" indent="0" rtl="0">
              <a:spcBef>
                <a:spcPts val="0"/>
              </a:spcBef>
              <a:spcAft>
                <a:spcPts val="0"/>
              </a:spcAft>
              <a:buClr>
                <a:srgbClr val="000000"/>
              </a:buClr>
              <a:buSzPts val="1100"/>
              <a:buFont typeface="Arial"/>
              <a:buNone/>
            </a:pPr>
            <a:endParaRPr lang="es-ES_tradnl" sz="1400" noProof="0" dirty="0">
              <a:solidFill>
                <a:schemeClr val="dk1"/>
              </a:solidFill>
              <a:highlight>
                <a:srgbClr val="FFFF00"/>
              </a:highlight>
            </a:endParaRPr>
          </a:p>
          <a:p>
            <a:pPr marL="0" lvl="0" indent="0" rtl="0">
              <a:spcBef>
                <a:spcPts val="0"/>
              </a:spcBef>
              <a:spcAft>
                <a:spcPts val="0"/>
              </a:spcAft>
              <a:buClr>
                <a:srgbClr val="000000"/>
              </a:buClr>
              <a:buSzPts val="1100"/>
              <a:buFont typeface="Arial"/>
              <a:buNone/>
            </a:pPr>
            <a:r>
              <a:rPr lang="es-ES_tradnl" sz="1400" noProof="0" dirty="0">
                <a:solidFill>
                  <a:schemeClr val="dk1"/>
                </a:solidFill>
                <a:highlight>
                  <a:srgbClr val="FFFF00"/>
                </a:highlight>
              </a:rPr>
              <a:t>Hay un grupo de niños jugando al balón cesto en el fondo de la casa. La pelota se escapa al frente, y uno de los jugadores va a recogerla. En ese instante, el niño ve a su vecino en silla de ruedas, y se da cuenta que no puede jugar. Ahí el niño ve un desafío: ¿Qué podemos hacer para que nuestro amigo pueda jugar con nosotros? (participación activa de un miembro que tienen discapacidades en nuestra comunidad)  El niño descubre la solución: Cambiar las reglas del juego. Todos los jugadores tienen que jugar sentados en algo que tenga ruedas. De este modo el vecino ahora SI puede participar.</a:t>
            </a:r>
          </a:p>
          <a:p>
            <a:pPr marL="0" lvl="0" indent="0" rtl="0">
              <a:spcBef>
                <a:spcPts val="0"/>
              </a:spcBef>
              <a:spcAft>
                <a:spcPts val="0"/>
              </a:spcAft>
              <a:buClr>
                <a:srgbClr val="000000"/>
              </a:buClr>
              <a:buSzPts val="1100"/>
              <a:buFont typeface="Arial"/>
              <a:buNone/>
            </a:pPr>
            <a:endParaRPr lang="es-ES_tradnl" sz="1400" noProof="0" dirty="0">
              <a:solidFill>
                <a:schemeClr val="dk1"/>
              </a:solidFill>
              <a:highlight>
                <a:srgbClr val="FFFF00"/>
              </a:highlight>
            </a:endParaRPr>
          </a:p>
          <a:p>
            <a:pPr marL="0" lvl="0" indent="0" rtl="0">
              <a:spcBef>
                <a:spcPts val="0"/>
              </a:spcBef>
              <a:spcAft>
                <a:spcPts val="0"/>
              </a:spcAft>
              <a:buClr>
                <a:srgbClr val="000000"/>
              </a:buClr>
              <a:buSzPts val="1100"/>
              <a:buFont typeface="Arial"/>
              <a:buNone/>
            </a:pPr>
            <a:r>
              <a:rPr lang="es-ES_tradnl" sz="1400" noProof="0" dirty="0">
                <a:solidFill>
                  <a:schemeClr val="dk1"/>
                </a:solidFill>
                <a:highlight>
                  <a:srgbClr val="FFFF00"/>
                </a:highlight>
              </a:rPr>
              <a:t>Esto es lo que tenemos que hacer en nuestras comunidades, buscar la forma para que personas con discapacidades puedan participar activamente. Pero esto solo lo lograremos con la ayuda de ellos. Pues ellos tienen muy buenas ideas y pueden ayudarnos.</a:t>
            </a:r>
          </a:p>
          <a:p>
            <a:pPr marL="0" lvl="0" indent="0" rtl="0">
              <a:spcBef>
                <a:spcPts val="0"/>
              </a:spcBef>
              <a:spcAft>
                <a:spcPts val="0"/>
              </a:spcAft>
              <a:buClr>
                <a:srgbClr val="000000"/>
              </a:buClr>
              <a:buSzPts val="1100"/>
              <a:buFont typeface="Arial"/>
              <a:buNone/>
            </a:pPr>
            <a:endParaRPr lang="es-ES_tradnl" sz="1400" noProof="0" dirty="0">
              <a:solidFill>
                <a:schemeClr val="dk1"/>
              </a:solidFill>
              <a:highlight>
                <a:srgbClr val="FFFF00"/>
              </a:highlight>
            </a:endParaRPr>
          </a:p>
        </p:txBody>
      </p:sp>
    </p:spTree>
    <p:extLst>
      <p:ext uri="{BB962C8B-B14F-4D97-AF65-F5344CB8AC3E}">
        <p14:creationId xmlns:p14="http://schemas.microsoft.com/office/powerpoint/2010/main" val="359605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Diga:</a:t>
            </a:r>
          </a:p>
          <a:p>
            <a:pPr marL="0" lvl="0" indent="0" rtl="0">
              <a:spcBef>
                <a:spcPts val="0"/>
              </a:spcBef>
              <a:spcAft>
                <a:spcPts val="0"/>
              </a:spcAft>
              <a:buClr>
                <a:schemeClr val="dk1"/>
              </a:buClr>
              <a:buSzPts val="1100"/>
              <a:buFont typeface="Arial"/>
              <a:buNone/>
            </a:pPr>
            <a:r>
              <a:rPr lang="es-ES_tradnl" sz="1800" noProof="0" dirty="0">
                <a:solidFill>
                  <a:schemeClr val="dk1"/>
                </a:solidFill>
                <a:latin typeface="Avenir"/>
                <a:ea typeface="Avenir"/>
                <a:cs typeface="Avenir"/>
                <a:sym typeface="Avenir"/>
              </a:rPr>
              <a:t>Para que su comunidad sea mas accesible es Bueno seguir estos pasos:</a:t>
            </a:r>
          </a:p>
          <a:p>
            <a:pPr marL="457200" marR="0" lvl="0" indent="-342900" algn="l" rtl="0">
              <a:lnSpc>
                <a:spcPct val="200000"/>
              </a:lnSpc>
              <a:spcBef>
                <a:spcPts val="0"/>
              </a:spcBef>
              <a:spcAft>
                <a:spcPts val="0"/>
              </a:spcAft>
              <a:buClr>
                <a:srgbClr val="000000"/>
              </a:buClr>
              <a:buSzPts val="1800"/>
              <a:buFont typeface="+mj-lt"/>
              <a:buAutoNum type="arabicPeriod"/>
            </a:pPr>
            <a:r>
              <a:rPr lang="es-ES_tradnl" sz="1800" noProof="0" dirty="0">
                <a:solidFill>
                  <a:srgbClr val="000000"/>
                </a:solidFill>
                <a:latin typeface="Avenir"/>
                <a:ea typeface="Avenir"/>
                <a:cs typeface="Avenir"/>
                <a:sym typeface="Avenir"/>
              </a:rPr>
              <a:t>Crear un Comité de inclusión</a:t>
            </a:r>
            <a:endParaRPr lang="es-ES_tradnl" sz="1800" b="0" i="0" u="none" strike="noStrike" cap="none" noProof="0" dirty="0">
              <a:solidFill>
                <a:srgbClr val="000000"/>
              </a:solidFill>
              <a:latin typeface="Avenir"/>
              <a:ea typeface="Avenir"/>
              <a:cs typeface="Avenir"/>
              <a:sym typeface="Avenir"/>
            </a:endParaRPr>
          </a:p>
          <a:p>
            <a:pPr marL="457200" marR="0" lvl="0" indent="-342900" algn="l" rtl="0">
              <a:lnSpc>
                <a:spcPct val="200000"/>
              </a:lnSpc>
              <a:spcBef>
                <a:spcPts val="0"/>
              </a:spcBef>
              <a:spcAft>
                <a:spcPts val="0"/>
              </a:spcAft>
              <a:buClr>
                <a:srgbClr val="000000"/>
              </a:buClr>
              <a:buSzPts val="1800"/>
              <a:buFont typeface="+mj-lt"/>
              <a:buAutoNum type="arabicPeriod"/>
            </a:pPr>
            <a:r>
              <a:rPr lang="es-ES_tradnl" sz="1800" b="0" i="0" u="none" strike="noStrike" cap="none" noProof="0" dirty="0">
                <a:solidFill>
                  <a:srgbClr val="000000"/>
                </a:solidFill>
                <a:latin typeface="Avenir"/>
                <a:ea typeface="Avenir"/>
                <a:cs typeface="Avenir"/>
                <a:sym typeface="Avenir"/>
              </a:rPr>
              <a:t>Identificar barreras</a:t>
            </a:r>
          </a:p>
          <a:p>
            <a:pPr marL="457200" marR="0" lvl="0" indent="-342900" algn="l" rtl="0">
              <a:lnSpc>
                <a:spcPct val="200000"/>
              </a:lnSpc>
              <a:spcBef>
                <a:spcPts val="0"/>
              </a:spcBef>
              <a:spcAft>
                <a:spcPts val="0"/>
              </a:spcAft>
              <a:buClr>
                <a:srgbClr val="000000"/>
              </a:buClr>
              <a:buSzPts val="1800"/>
              <a:buFont typeface="+mj-lt"/>
              <a:buAutoNum type="arabicPeriod"/>
            </a:pPr>
            <a:r>
              <a:rPr lang="es-ES_tradnl" sz="1800" noProof="0" dirty="0">
                <a:solidFill>
                  <a:srgbClr val="000000"/>
                </a:solidFill>
                <a:latin typeface="Avenir"/>
                <a:ea typeface="Avenir"/>
                <a:cs typeface="Avenir"/>
                <a:sym typeface="Avenir"/>
              </a:rPr>
              <a:t>Desarrollar un plan</a:t>
            </a:r>
            <a:endParaRPr lang="es-ES_tradnl" sz="1800" b="0" i="0" u="none" strike="noStrike" cap="none" noProof="0" dirty="0">
              <a:solidFill>
                <a:schemeClr val="dk2"/>
              </a:solidFill>
              <a:latin typeface="Avenir"/>
              <a:ea typeface="Avenir"/>
              <a:cs typeface="Avenir"/>
              <a:sym typeface="Avenir"/>
            </a:endParaRPr>
          </a:p>
          <a:p>
            <a:pPr marL="0" lvl="0" indent="0" rtl="0">
              <a:lnSpc>
                <a:spcPct val="115000"/>
              </a:lnSpc>
              <a:spcBef>
                <a:spcPts val="0"/>
              </a:spcBef>
              <a:spcAft>
                <a:spcPts val="0"/>
              </a:spcAft>
              <a:buSzPts val="1100"/>
              <a:buFont typeface="Arial"/>
              <a:buNone/>
            </a:pPr>
            <a:r>
              <a:rPr lang="es-ES_tradnl" sz="1800" noProof="0" dirty="0">
                <a:solidFill>
                  <a:schemeClr val="dk1"/>
                </a:solidFill>
                <a:latin typeface="Avenir"/>
                <a:ea typeface="Avenir"/>
                <a:cs typeface="Avenir"/>
                <a:sym typeface="Avenir"/>
              </a:rPr>
              <a:t>Vamos a ir paso por paso.</a:t>
            </a:r>
            <a:endParaRPr lang="es-ES_tradnl" sz="1800" noProof="0" dirty="0">
              <a:latin typeface="Avenir"/>
              <a:ea typeface="Avenir"/>
              <a:cs typeface="Avenir"/>
              <a:sym typeface="Aveni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8929658" y="45870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5" name="Google Shape;15;p3"/>
          <p:cNvSpPr txBox="1">
            <a:spLocks noGrp="1"/>
          </p:cNvSpPr>
          <p:nvPr>
            <p:ph type="title"/>
          </p:nvPr>
        </p:nvSpPr>
        <p:spPr>
          <a:xfrm>
            <a:off x="1264350" y="3254875"/>
            <a:ext cx="7529700" cy="10062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2800"/>
              <a:buFont typeface="Avenir"/>
              <a:buNone/>
              <a:defRPr sz="2800" b="0" i="0" u="none" strike="noStrike" cap="none">
                <a:solidFill>
                  <a:schemeClr val="dk1"/>
                </a:solidFill>
                <a:latin typeface="Avenir"/>
                <a:ea typeface="Avenir"/>
                <a:cs typeface="Avenir"/>
                <a:sym typeface="Avenir"/>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pic>
        <p:nvPicPr>
          <p:cNvPr id="16" name="Google Shape;16;p3"/>
          <p:cNvPicPr preferRelativeResize="0"/>
          <p:nvPr/>
        </p:nvPicPr>
        <p:blipFill rotWithShape="1">
          <a:blip r:embed="rId2">
            <a:alphaModFix/>
          </a:blip>
          <a:srcRect/>
          <a:stretch/>
        </p:blipFill>
        <p:spPr>
          <a:xfrm>
            <a:off x="-4501725" y="-5165624"/>
            <a:ext cx="11349302" cy="11171328"/>
          </a:xfrm>
          <a:prstGeom prst="rect">
            <a:avLst/>
          </a:prstGeom>
          <a:noFill/>
          <a:ln>
            <a:noFill/>
          </a:ln>
        </p:spPr>
      </p:pic>
      <p:sp>
        <p:nvSpPr>
          <p:cNvPr id="17" name="Google Shape;17;p3"/>
          <p:cNvSpPr/>
          <p:nvPr/>
        </p:nvSpPr>
        <p:spPr>
          <a:xfrm>
            <a:off x="5187975" y="-1482250"/>
            <a:ext cx="1659600" cy="1659600"/>
          </a:xfrm>
          <a:prstGeom prst="ellipse">
            <a:avLst/>
          </a:prstGeom>
          <a:solidFill>
            <a:srgbClr val="008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00" name="Google Shape;100;p12"/>
          <p:cNvSpPr txBox="1">
            <a:spLocks noGrp="1"/>
          </p:cNvSpPr>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pic>
        <p:nvPicPr>
          <p:cNvPr id="101" name="Google Shape;101;p12"/>
          <p:cNvPicPr preferRelativeResize="0"/>
          <p:nvPr/>
        </p:nvPicPr>
        <p:blipFill rotWithShape="1">
          <a:blip r:embed="rId2">
            <a:alphaModFix/>
          </a:blip>
          <a:srcRect/>
          <a:stretch/>
        </p:blipFill>
        <p:spPr>
          <a:xfrm>
            <a:off x="7090075" y="-146125"/>
            <a:ext cx="2546251" cy="1251650"/>
          </a:xfrm>
          <a:prstGeom prst="rect">
            <a:avLst/>
          </a:prstGeom>
          <a:noFill/>
          <a:ln>
            <a:noFill/>
          </a:ln>
        </p:spPr>
      </p:pic>
      <p:grpSp>
        <p:nvGrpSpPr>
          <p:cNvPr id="102" name="Google Shape;102;p12"/>
          <p:cNvGrpSpPr/>
          <p:nvPr/>
        </p:nvGrpSpPr>
        <p:grpSpPr>
          <a:xfrm>
            <a:off x="6959450" y="4014201"/>
            <a:ext cx="1924918" cy="838341"/>
            <a:chOff x="6883825" y="155725"/>
            <a:chExt cx="2045826" cy="890999"/>
          </a:xfrm>
        </p:grpSpPr>
        <p:pic>
          <p:nvPicPr>
            <p:cNvPr id="103" name="Google Shape;103;p12"/>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104" name="Google Shape;104;p12"/>
            <p:cNvPicPr preferRelativeResize="0"/>
            <p:nvPr/>
          </p:nvPicPr>
          <p:blipFill rotWithShape="1">
            <a:blip r:embed="rId4">
              <a:alphaModFix/>
            </a:blip>
            <a:srcRect/>
            <a:stretch/>
          </p:blipFill>
          <p:spPr>
            <a:xfrm>
              <a:off x="6883825" y="155725"/>
              <a:ext cx="870168" cy="856528"/>
            </a:xfrm>
            <a:prstGeom prst="rect">
              <a:avLst/>
            </a:prstGeom>
            <a:noFill/>
            <a:ln>
              <a:noFill/>
            </a:ln>
          </p:spPr>
        </p:pic>
      </p:grpSp>
      <p:pic>
        <p:nvPicPr>
          <p:cNvPr id="105" name="Google Shape;105;p12"/>
          <p:cNvPicPr preferRelativeResize="0"/>
          <p:nvPr/>
        </p:nvPicPr>
        <p:blipFill rotWithShape="1">
          <a:blip r:embed="rId5">
            <a:alphaModFix/>
          </a:blip>
          <a:srcRect/>
          <a:stretch/>
        </p:blipFill>
        <p:spPr>
          <a:xfrm rot="479968">
            <a:off x="-451083" y="4184157"/>
            <a:ext cx="2524463" cy="117393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20" name="Google Shape;20;p4"/>
          <p:cNvSpPr txBox="1"/>
          <p:nvPr/>
        </p:nvSpPr>
        <p:spPr>
          <a:xfrm>
            <a:off x="311700" y="1185025"/>
            <a:ext cx="8520600" cy="229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21" name="Google Shape;21;p4"/>
          <p:cNvSpPr txBox="1">
            <a:spLocks noGrp="1"/>
          </p:cNvSpPr>
          <p:nvPr>
            <p:ph type="title"/>
          </p:nvPr>
        </p:nvSpPr>
        <p:spPr>
          <a:xfrm>
            <a:off x="311700" y="262500"/>
            <a:ext cx="7667400" cy="454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venir"/>
              <a:buNone/>
              <a:defRPr sz="2800" b="0" i="0" u="none" strike="noStrike" cap="none">
                <a:solidFill>
                  <a:srgbClr val="000000"/>
                </a:solidFill>
                <a:latin typeface="Avenir"/>
                <a:ea typeface="Avenir"/>
                <a:cs typeface="Avenir"/>
                <a:sym typeface="Avenir"/>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22" name="Google Shape;22;p4"/>
          <p:cNvSpPr txBox="1"/>
          <p:nvPr/>
        </p:nvSpPr>
        <p:spPr>
          <a:xfrm>
            <a:off x="3336025" y="3653225"/>
            <a:ext cx="6300300" cy="73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
          <p:cNvSpPr txBox="1">
            <a:spLocks noGrp="1"/>
          </p:cNvSpPr>
          <p:nvPr>
            <p:ph type="body" idx="1"/>
          </p:nvPr>
        </p:nvSpPr>
        <p:spPr>
          <a:xfrm>
            <a:off x="300750" y="1117050"/>
            <a:ext cx="8644500" cy="2909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venir"/>
              <a:buChar char="●"/>
              <a:defRPr sz="1800" b="0" i="0" u="none" strike="noStrike" cap="none">
                <a:solidFill>
                  <a:schemeClr val="dk2"/>
                </a:solidFill>
                <a:latin typeface="Avenir"/>
                <a:ea typeface="Avenir"/>
                <a:cs typeface="Avenir"/>
                <a:sym typeface="Avenir"/>
              </a:defRPr>
            </a:lvl1pPr>
            <a:lvl2pPr marL="914400" marR="0" lvl="1" indent="-317500" algn="l"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2pPr>
            <a:lvl3pPr marL="1371600" marR="0" lvl="2" indent="-317500" algn="l"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3pPr>
            <a:lvl4pPr marL="1828800" marR="0" lvl="3" indent="-317500" algn="l"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4pPr>
            <a:lvl5pPr marL="2286000" marR="0" lvl="4" indent="-317500" algn="l"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5pPr>
            <a:lvl6pPr marL="2743200" marR="0" lvl="5" indent="-317500" algn="l"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6pPr>
            <a:lvl7pPr marL="3200400" marR="0" lvl="6" indent="-317500" algn="l"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7pPr>
            <a:lvl8pPr marL="3657600" marR="0" lvl="7" indent="-317500" algn="l"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8pPr>
            <a:lvl9pPr marL="4114800" marR="0" lvl="8" indent="-317500" algn="l" rtl="0">
              <a:lnSpc>
                <a:spcPct val="115000"/>
              </a:lnSpc>
              <a:spcBef>
                <a:spcPts val="1600"/>
              </a:spcBef>
              <a:spcAft>
                <a:spcPts val="1600"/>
              </a:spcAft>
              <a:buClr>
                <a:schemeClr val="dk2"/>
              </a:buClr>
              <a:buSzPts val="1400"/>
              <a:buFont typeface="Avenir"/>
              <a:buChar char="■"/>
              <a:defRPr sz="1400" b="0" i="0" u="none" strike="noStrike" cap="none">
                <a:solidFill>
                  <a:schemeClr val="dk2"/>
                </a:solidFill>
                <a:latin typeface="Avenir"/>
                <a:ea typeface="Avenir"/>
                <a:cs typeface="Avenir"/>
                <a:sym typeface="Avenir"/>
              </a:defRPr>
            </a:lvl9pPr>
          </a:lstStyle>
          <a:p>
            <a:endParaRPr/>
          </a:p>
        </p:txBody>
      </p:sp>
      <p:grpSp>
        <p:nvGrpSpPr>
          <p:cNvPr id="24" name="Google Shape;24;p4"/>
          <p:cNvGrpSpPr/>
          <p:nvPr/>
        </p:nvGrpSpPr>
        <p:grpSpPr>
          <a:xfrm>
            <a:off x="6959450" y="4014201"/>
            <a:ext cx="1924918" cy="838341"/>
            <a:chOff x="6883825" y="155725"/>
            <a:chExt cx="2045826" cy="890999"/>
          </a:xfrm>
        </p:grpSpPr>
        <p:pic>
          <p:nvPicPr>
            <p:cNvPr id="25" name="Google Shape;25;p4"/>
            <p:cNvPicPr preferRelativeResize="0"/>
            <p:nvPr/>
          </p:nvPicPr>
          <p:blipFill rotWithShape="1">
            <a:blip r:embed="rId2">
              <a:alphaModFix/>
            </a:blip>
            <a:srcRect t="19847" b="53266"/>
            <a:stretch/>
          </p:blipFill>
          <p:spPr>
            <a:xfrm>
              <a:off x="7397197" y="752428"/>
              <a:ext cx="1532454" cy="294296"/>
            </a:xfrm>
            <a:prstGeom prst="rect">
              <a:avLst/>
            </a:prstGeom>
            <a:noFill/>
            <a:ln>
              <a:noFill/>
            </a:ln>
          </p:spPr>
        </p:pic>
        <p:pic>
          <p:nvPicPr>
            <p:cNvPr id="26" name="Google Shape;26;p4"/>
            <p:cNvPicPr preferRelativeResize="0"/>
            <p:nvPr/>
          </p:nvPicPr>
          <p:blipFill rotWithShape="1">
            <a:blip r:embed="rId3">
              <a:alphaModFix/>
            </a:blip>
            <a:srcRect/>
            <a:stretch/>
          </p:blipFill>
          <p:spPr>
            <a:xfrm>
              <a:off x="6883825" y="155725"/>
              <a:ext cx="870168" cy="856528"/>
            </a:xfrm>
            <a:prstGeom prst="rect">
              <a:avLst/>
            </a:prstGeom>
            <a:noFill/>
            <a:ln>
              <a:noFill/>
            </a:ln>
          </p:spPr>
        </p:pic>
      </p:grpSp>
      <p:pic>
        <p:nvPicPr>
          <p:cNvPr id="27" name="Google Shape;27;p4"/>
          <p:cNvPicPr preferRelativeResize="0"/>
          <p:nvPr/>
        </p:nvPicPr>
        <p:blipFill rotWithShape="1">
          <a:blip r:embed="rId4">
            <a:alphaModFix/>
          </a:blip>
          <a:srcRect/>
          <a:stretch/>
        </p:blipFill>
        <p:spPr>
          <a:xfrm>
            <a:off x="7090075" y="-146125"/>
            <a:ext cx="2546251" cy="1251650"/>
          </a:xfrm>
          <a:prstGeom prst="rect">
            <a:avLst/>
          </a:prstGeom>
          <a:noFill/>
          <a:ln>
            <a:noFill/>
          </a:ln>
        </p:spPr>
      </p:pic>
      <p:pic>
        <p:nvPicPr>
          <p:cNvPr id="28" name="Google Shape;28;p4"/>
          <p:cNvPicPr preferRelativeResize="0"/>
          <p:nvPr/>
        </p:nvPicPr>
        <p:blipFill rotWithShape="1">
          <a:blip r:embed="rId5">
            <a:alphaModFix/>
          </a:blip>
          <a:srcRect/>
          <a:stretch/>
        </p:blipFill>
        <p:spPr>
          <a:xfrm rot="479968">
            <a:off x="-451083" y="4184157"/>
            <a:ext cx="2524463" cy="11739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32" name="Google Shape;32;p5"/>
          <p:cNvSpPr txBox="1">
            <a:spLocks noGrp="1"/>
          </p:cNvSpPr>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33" name="Google Shape;33;p5"/>
          <p:cNvSpPr txBox="1">
            <a:spLocks noGrp="1"/>
          </p:cNvSpPr>
          <p:nvPr>
            <p:ph type="title"/>
          </p:nvPr>
        </p:nvSpPr>
        <p:spPr>
          <a:xfrm>
            <a:off x="311700" y="262500"/>
            <a:ext cx="7667400" cy="454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venir"/>
              <a:buNone/>
              <a:defRPr sz="2800" b="0" i="0" u="none" strike="noStrike" cap="none">
                <a:solidFill>
                  <a:srgbClr val="000000"/>
                </a:solidFill>
                <a:latin typeface="Avenir"/>
                <a:ea typeface="Avenir"/>
                <a:cs typeface="Avenir"/>
                <a:sym typeface="Avenir"/>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a:endParaRPr/>
          </a:p>
        </p:txBody>
      </p:sp>
      <p:pic>
        <p:nvPicPr>
          <p:cNvPr id="34" name="Google Shape;34;p5"/>
          <p:cNvPicPr preferRelativeResize="0"/>
          <p:nvPr/>
        </p:nvPicPr>
        <p:blipFill rotWithShape="1">
          <a:blip r:embed="rId2">
            <a:alphaModFix/>
          </a:blip>
          <a:srcRect/>
          <a:stretch/>
        </p:blipFill>
        <p:spPr>
          <a:xfrm>
            <a:off x="7090075" y="-146125"/>
            <a:ext cx="2546251" cy="1251650"/>
          </a:xfrm>
          <a:prstGeom prst="rect">
            <a:avLst/>
          </a:prstGeom>
          <a:noFill/>
          <a:ln>
            <a:noFill/>
          </a:ln>
        </p:spPr>
      </p:pic>
      <p:grpSp>
        <p:nvGrpSpPr>
          <p:cNvPr id="35" name="Google Shape;35;p5"/>
          <p:cNvGrpSpPr/>
          <p:nvPr/>
        </p:nvGrpSpPr>
        <p:grpSpPr>
          <a:xfrm>
            <a:off x="6959450" y="4014201"/>
            <a:ext cx="1924918" cy="838341"/>
            <a:chOff x="6883825" y="155725"/>
            <a:chExt cx="2045826" cy="890999"/>
          </a:xfrm>
        </p:grpSpPr>
        <p:pic>
          <p:nvPicPr>
            <p:cNvPr id="36" name="Google Shape;36;p5"/>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37" name="Google Shape;37;p5"/>
            <p:cNvPicPr preferRelativeResize="0"/>
            <p:nvPr/>
          </p:nvPicPr>
          <p:blipFill rotWithShape="1">
            <a:blip r:embed="rId4">
              <a:alphaModFix/>
            </a:blip>
            <a:srcRect/>
            <a:stretch/>
          </p:blipFill>
          <p:spPr>
            <a:xfrm>
              <a:off x="6883825" y="155725"/>
              <a:ext cx="870168" cy="856528"/>
            </a:xfrm>
            <a:prstGeom prst="rect">
              <a:avLst/>
            </a:prstGeom>
            <a:noFill/>
            <a:ln>
              <a:noFill/>
            </a:ln>
          </p:spPr>
        </p:pic>
      </p:grpSp>
      <p:pic>
        <p:nvPicPr>
          <p:cNvPr id="38" name="Google Shape;38;p5"/>
          <p:cNvPicPr preferRelativeResize="0"/>
          <p:nvPr/>
        </p:nvPicPr>
        <p:blipFill rotWithShape="1">
          <a:blip r:embed="rId5">
            <a:alphaModFix/>
          </a:blip>
          <a:srcRect/>
          <a:stretch/>
        </p:blipFill>
        <p:spPr>
          <a:xfrm rot="479968">
            <a:off x="-451083" y="4184157"/>
            <a:ext cx="2524463" cy="117393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body" idx="1"/>
          </p:nvPr>
        </p:nvSpPr>
        <p:spPr>
          <a:xfrm>
            <a:off x="311700" y="1152475"/>
            <a:ext cx="40530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41" name="Google Shape;41;p6"/>
          <p:cNvSpPr txBox="1">
            <a:spLocks noGrp="1"/>
          </p:cNvSpPr>
          <p:nvPr>
            <p:ph type="body" idx="2"/>
          </p:nvPr>
        </p:nvSpPr>
        <p:spPr>
          <a:xfrm>
            <a:off x="4892287" y="1152475"/>
            <a:ext cx="4053000" cy="28398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42" name="Google Shape;4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43" name="Google Shape;43;p6"/>
          <p:cNvSpPr txBox="1">
            <a:spLocks noGrp="1"/>
          </p:cNvSpPr>
          <p:nvPr>
            <p:ph type="sldNum" idx="3"/>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44" name="Google Shape;44;p6"/>
          <p:cNvSpPr txBox="1">
            <a:spLocks noGrp="1"/>
          </p:cNvSpPr>
          <p:nvPr>
            <p:ph type="title"/>
          </p:nvPr>
        </p:nvSpPr>
        <p:spPr>
          <a:xfrm>
            <a:off x="311700" y="262500"/>
            <a:ext cx="7667400" cy="454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venir"/>
              <a:buNone/>
              <a:defRPr sz="2800" b="0" i="0" u="none" strike="noStrike" cap="none">
                <a:solidFill>
                  <a:srgbClr val="000000"/>
                </a:solidFill>
                <a:latin typeface="Avenir"/>
                <a:ea typeface="Avenir"/>
                <a:cs typeface="Avenir"/>
                <a:sym typeface="Avenir"/>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a:endParaRPr/>
          </a:p>
        </p:txBody>
      </p:sp>
      <p:pic>
        <p:nvPicPr>
          <p:cNvPr id="45" name="Google Shape;45;p6"/>
          <p:cNvPicPr preferRelativeResize="0"/>
          <p:nvPr/>
        </p:nvPicPr>
        <p:blipFill rotWithShape="1">
          <a:blip r:embed="rId2">
            <a:alphaModFix/>
          </a:blip>
          <a:srcRect/>
          <a:stretch/>
        </p:blipFill>
        <p:spPr>
          <a:xfrm>
            <a:off x="7090075" y="-146125"/>
            <a:ext cx="2546251" cy="1251650"/>
          </a:xfrm>
          <a:prstGeom prst="rect">
            <a:avLst/>
          </a:prstGeom>
          <a:noFill/>
          <a:ln>
            <a:noFill/>
          </a:ln>
        </p:spPr>
      </p:pic>
      <p:grpSp>
        <p:nvGrpSpPr>
          <p:cNvPr id="46" name="Google Shape;46;p6"/>
          <p:cNvGrpSpPr/>
          <p:nvPr/>
        </p:nvGrpSpPr>
        <p:grpSpPr>
          <a:xfrm>
            <a:off x="6959450" y="4014201"/>
            <a:ext cx="1924918" cy="838341"/>
            <a:chOff x="6883825" y="155725"/>
            <a:chExt cx="2045826" cy="890999"/>
          </a:xfrm>
        </p:grpSpPr>
        <p:pic>
          <p:nvPicPr>
            <p:cNvPr id="47" name="Google Shape;47;p6"/>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48" name="Google Shape;48;p6"/>
            <p:cNvPicPr preferRelativeResize="0"/>
            <p:nvPr/>
          </p:nvPicPr>
          <p:blipFill rotWithShape="1">
            <a:blip r:embed="rId4">
              <a:alphaModFix/>
            </a:blip>
            <a:srcRect/>
            <a:stretch/>
          </p:blipFill>
          <p:spPr>
            <a:xfrm>
              <a:off x="6883825" y="155725"/>
              <a:ext cx="870168" cy="856528"/>
            </a:xfrm>
            <a:prstGeom prst="rect">
              <a:avLst/>
            </a:prstGeom>
            <a:noFill/>
            <a:ln>
              <a:noFill/>
            </a:ln>
          </p:spPr>
        </p:pic>
      </p:grpSp>
      <p:pic>
        <p:nvPicPr>
          <p:cNvPr id="49" name="Google Shape;49;p6"/>
          <p:cNvPicPr preferRelativeResize="0"/>
          <p:nvPr/>
        </p:nvPicPr>
        <p:blipFill rotWithShape="1">
          <a:blip r:embed="rId5">
            <a:alphaModFix/>
          </a:blip>
          <a:srcRect/>
          <a:stretch/>
        </p:blipFill>
        <p:spPr>
          <a:xfrm rot="479968">
            <a:off x="-451083" y="4184157"/>
            <a:ext cx="2524463" cy="117393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52" name="Google Shape;52;p7"/>
          <p:cNvSpPr txBox="1">
            <a:spLocks noGrp="1"/>
          </p:cNvSpPr>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53" name="Google Shape;53;p7"/>
          <p:cNvSpPr txBox="1">
            <a:spLocks noGrp="1"/>
          </p:cNvSpPr>
          <p:nvPr>
            <p:ph type="title"/>
          </p:nvPr>
        </p:nvSpPr>
        <p:spPr>
          <a:xfrm>
            <a:off x="311700" y="262500"/>
            <a:ext cx="7667400" cy="454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venir"/>
              <a:buNone/>
              <a:defRPr sz="2800" b="0" i="0" u="none" strike="noStrike" cap="none">
                <a:solidFill>
                  <a:srgbClr val="000000"/>
                </a:solidFill>
                <a:latin typeface="Avenir"/>
                <a:ea typeface="Avenir"/>
                <a:cs typeface="Avenir"/>
                <a:sym typeface="Avenir"/>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a:endParaRPr/>
          </a:p>
        </p:txBody>
      </p:sp>
      <p:pic>
        <p:nvPicPr>
          <p:cNvPr id="54" name="Google Shape;54;p7"/>
          <p:cNvPicPr preferRelativeResize="0"/>
          <p:nvPr/>
        </p:nvPicPr>
        <p:blipFill rotWithShape="1">
          <a:blip r:embed="rId2">
            <a:alphaModFix/>
          </a:blip>
          <a:srcRect/>
          <a:stretch/>
        </p:blipFill>
        <p:spPr>
          <a:xfrm>
            <a:off x="7090075" y="-146125"/>
            <a:ext cx="2546251" cy="1251650"/>
          </a:xfrm>
          <a:prstGeom prst="rect">
            <a:avLst/>
          </a:prstGeom>
          <a:noFill/>
          <a:ln>
            <a:noFill/>
          </a:ln>
        </p:spPr>
      </p:pic>
      <p:grpSp>
        <p:nvGrpSpPr>
          <p:cNvPr id="55" name="Google Shape;55;p7"/>
          <p:cNvGrpSpPr/>
          <p:nvPr/>
        </p:nvGrpSpPr>
        <p:grpSpPr>
          <a:xfrm>
            <a:off x="6959450" y="4014201"/>
            <a:ext cx="1924918" cy="838341"/>
            <a:chOff x="6883825" y="155725"/>
            <a:chExt cx="2045826" cy="890999"/>
          </a:xfrm>
        </p:grpSpPr>
        <p:pic>
          <p:nvPicPr>
            <p:cNvPr id="56" name="Google Shape;56;p7"/>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57" name="Google Shape;57;p7"/>
            <p:cNvPicPr preferRelativeResize="0"/>
            <p:nvPr/>
          </p:nvPicPr>
          <p:blipFill rotWithShape="1">
            <a:blip r:embed="rId4">
              <a:alphaModFix/>
            </a:blip>
            <a:srcRect/>
            <a:stretch/>
          </p:blipFill>
          <p:spPr>
            <a:xfrm>
              <a:off x="6883825" y="155725"/>
              <a:ext cx="870168" cy="856528"/>
            </a:xfrm>
            <a:prstGeom prst="rect">
              <a:avLst/>
            </a:prstGeom>
            <a:noFill/>
            <a:ln>
              <a:noFill/>
            </a:ln>
          </p:spPr>
        </p:pic>
      </p:grpSp>
      <p:pic>
        <p:nvPicPr>
          <p:cNvPr id="58" name="Google Shape;58;p7"/>
          <p:cNvPicPr preferRelativeResize="0"/>
          <p:nvPr/>
        </p:nvPicPr>
        <p:blipFill rotWithShape="1">
          <a:blip r:embed="rId5">
            <a:alphaModFix/>
          </a:blip>
          <a:srcRect/>
          <a:stretch/>
        </p:blipFill>
        <p:spPr>
          <a:xfrm rot="479968">
            <a:off x="-451083" y="4184157"/>
            <a:ext cx="2524463" cy="11739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4800"/>
              <a:buFont typeface="Avenir"/>
              <a:buNone/>
              <a:defRPr sz="4800" b="0" i="0" u="none" strike="noStrike" cap="none">
                <a:solidFill>
                  <a:srgbClr val="000000"/>
                </a:solidFill>
                <a:latin typeface="Avenir"/>
                <a:ea typeface="Avenir"/>
                <a:cs typeface="Avenir"/>
                <a:sym typeface="Avenir"/>
              </a:defRPr>
            </a:lvl1pPr>
            <a:lvl2pPr lvl="1" rtl="0">
              <a:spcBef>
                <a:spcPts val="0"/>
              </a:spcBef>
              <a:spcAft>
                <a:spcPts val="0"/>
              </a:spcAft>
              <a:buClr>
                <a:schemeClr val="dk1"/>
              </a:buClr>
              <a:buSzPts val="4800"/>
              <a:buFont typeface="Arial"/>
              <a:buNone/>
              <a:defRPr sz="4800">
                <a:solidFill>
                  <a:schemeClr val="dk1"/>
                </a:solidFill>
              </a:defRPr>
            </a:lvl2pPr>
            <a:lvl3pPr lvl="2" rtl="0">
              <a:spcBef>
                <a:spcPts val="0"/>
              </a:spcBef>
              <a:spcAft>
                <a:spcPts val="0"/>
              </a:spcAft>
              <a:buClr>
                <a:schemeClr val="dk1"/>
              </a:buClr>
              <a:buSzPts val="4800"/>
              <a:buFont typeface="Arial"/>
              <a:buNone/>
              <a:defRPr sz="4800">
                <a:solidFill>
                  <a:schemeClr val="dk1"/>
                </a:solidFill>
              </a:defRPr>
            </a:lvl3pPr>
            <a:lvl4pPr lvl="3" rtl="0">
              <a:spcBef>
                <a:spcPts val="0"/>
              </a:spcBef>
              <a:spcAft>
                <a:spcPts val="0"/>
              </a:spcAft>
              <a:buClr>
                <a:schemeClr val="dk1"/>
              </a:buClr>
              <a:buSzPts val="4800"/>
              <a:buFont typeface="Arial"/>
              <a:buNone/>
              <a:defRPr sz="4800">
                <a:solidFill>
                  <a:schemeClr val="dk1"/>
                </a:solidFill>
              </a:defRPr>
            </a:lvl4pPr>
            <a:lvl5pPr lvl="4" rtl="0">
              <a:spcBef>
                <a:spcPts val="0"/>
              </a:spcBef>
              <a:spcAft>
                <a:spcPts val="0"/>
              </a:spcAft>
              <a:buClr>
                <a:schemeClr val="dk1"/>
              </a:buClr>
              <a:buSzPts val="4800"/>
              <a:buFont typeface="Arial"/>
              <a:buNone/>
              <a:defRPr sz="4800">
                <a:solidFill>
                  <a:schemeClr val="dk1"/>
                </a:solidFill>
              </a:defRPr>
            </a:lvl5pPr>
            <a:lvl6pPr lvl="5" rtl="0">
              <a:spcBef>
                <a:spcPts val="0"/>
              </a:spcBef>
              <a:spcAft>
                <a:spcPts val="0"/>
              </a:spcAft>
              <a:buClr>
                <a:schemeClr val="dk1"/>
              </a:buClr>
              <a:buSzPts val="4800"/>
              <a:buFont typeface="Arial"/>
              <a:buNone/>
              <a:defRPr sz="4800">
                <a:solidFill>
                  <a:schemeClr val="dk1"/>
                </a:solidFill>
              </a:defRPr>
            </a:lvl6pPr>
            <a:lvl7pPr lvl="6" rtl="0">
              <a:spcBef>
                <a:spcPts val="0"/>
              </a:spcBef>
              <a:spcAft>
                <a:spcPts val="0"/>
              </a:spcAft>
              <a:buClr>
                <a:schemeClr val="dk1"/>
              </a:buClr>
              <a:buSzPts val="4800"/>
              <a:buFont typeface="Arial"/>
              <a:buNone/>
              <a:defRPr sz="4800">
                <a:solidFill>
                  <a:schemeClr val="dk1"/>
                </a:solidFill>
              </a:defRPr>
            </a:lvl7pPr>
            <a:lvl8pPr lvl="7" rtl="0">
              <a:spcBef>
                <a:spcPts val="0"/>
              </a:spcBef>
              <a:spcAft>
                <a:spcPts val="0"/>
              </a:spcAft>
              <a:buClr>
                <a:schemeClr val="dk1"/>
              </a:buClr>
              <a:buSzPts val="4800"/>
              <a:buFont typeface="Arial"/>
              <a:buNone/>
              <a:defRPr sz="4800">
                <a:solidFill>
                  <a:schemeClr val="dk1"/>
                </a:solidFill>
              </a:defRPr>
            </a:lvl8pPr>
            <a:lvl9pPr lvl="8" rtl="0">
              <a:spcBef>
                <a:spcPts val="0"/>
              </a:spcBef>
              <a:spcAft>
                <a:spcPts val="0"/>
              </a:spcAft>
              <a:buClr>
                <a:schemeClr val="dk1"/>
              </a:buClr>
              <a:buSzPts val="4800"/>
              <a:buFont typeface="Arial"/>
              <a:buNone/>
              <a:defRPr sz="4800">
                <a:solidFill>
                  <a:schemeClr val="dk1"/>
                </a:solidFill>
              </a:defRPr>
            </a:lvl9pPr>
          </a:lstStyle>
          <a:p>
            <a:endParaRPr/>
          </a:p>
        </p:txBody>
      </p:sp>
      <p:sp>
        <p:nvSpPr>
          <p:cNvPr id="61" name="Google Shape;6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2" name="Google Shape;62;p8"/>
          <p:cNvSpPr txBox="1">
            <a:spLocks noGrp="1"/>
          </p:cNvSpPr>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pic>
        <p:nvPicPr>
          <p:cNvPr id="63" name="Google Shape;63;p8"/>
          <p:cNvPicPr preferRelativeResize="0"/>
          <p:nvPr/>
        </p:nvPicPr>
        <p:blipFill rotWithShape="1">
          <a:blip r:embed="rId2">
            <a:alphaModFix/>
          </a:blip>
          <a:srcRect/>
          <a:stretch/>
        </p:blipFill>
        <p:spPr>
          <a:xfrm>
            <a:off x="7090075" y="-146125"/>
            <a:ext cx="2546251" cy="1251650"/>
          </a:xfrm>
          <a:prstGeom prst="rect">
            <a:avLst/>
          </a:prstGeom>
          <a:noFill/>
          <a:ln>
            <a:noFill/>
          </a:ln>
        </p:spPr>
      </p:pic>
      <p:grpSp>
        <p:nvGrpSpPr>
          <p:cNvPr id="64" name="Google Shape;64;p8"/>
          <p:cNvGrpSpPr/>
          <p:nvPr/>
        </p:nvGrpSpPr>
        <p:grpSpPr>
          <a:xfrm>
            <a:off x="6959450" y="4014201"/>
            <a:ext cx="1924918" cy="838341"/>
            <a:chOff x="6883825" y="155725"/>
            <a:chExt cx="2045826" cy="890999"/>
          </a:xfrm>
        </p:grpSpPr>
        <p:pic>
          <p:nvPicPr>
            <p:cNvPr id="65" name="Google Shape;65;p8"/>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66" name="Google Shape;66;p8"/>
            <p:cNvPicPr preferRelativeResize="0"/>
            <p:nvPr/>
          </p:nvPicPr>
          <p:blipFill rotWithShape="1">
            <a:blip r:embed="rId4">
              <a:alphaModFix/>
            </a:blip>
            <a:srcRect/>
            <a:stretch/>
          </p:blipFill>
          <p:spPr>
            <a:xfrm>
              <a:off x="6883825" y="155725"/>
              <a:ext cx="870168" cy="856528"/>
            </a:xfrm>
            <a:prstGeom prst="rect">
              <a:avLst/>
            </a:prstGeom>
            <a:noFill/>
            <a:ln>
              <a:noFill/>
            </a:ln>
          </p:spPr>
        </p:pic>
      </p:grpSp>
      <p:pic>
        <p:nvPicPr>
          <p:cNvPr id="67" name="Google Shape;67;p8"/>
          <p:cNvPicPr preferRelativeResize="0"/>
          <p:nvPr/>
        </p:nvPicPr>
        <p:blipFill rotWithShape="1">
          <a:blip r:embed="rId5">
            <a:alphaModFix/>
          </a:blip>
          <a:srcRect/>
          <a:stretch/>
        </p:blipFill>
        <p:spPr>
          <a:xfrm rot="479968">
            <a:off x="-451083" y="4184157"/>
            <a:ext cx="2524463" cy="117393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8"/>
        <p:cNvGrpSpPr/>
        <p:nvPr/>
      </p:nvGrpSpPr>
      <p:grpSpPr>
        <a:xfrm>
          <a:off x="0" y="0"/>
          <a:ext cx="0" cy="0"/>
          <a:chOff x="0" y="0"/>
          <a:chExt cx="0" cy="0"/>
        </a:xfrm>
      </p:grpSpPr>
      <p:sp>
        <p:nvSpPr>
          <p:cNvPr id="69" name="Google Shape;6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4200"/>
              <a:buFont typeface="Avenir"/>
              <a:buNone/>
              <a:defRPr sz="4200" b="0" i="0" u="none" strike="noStrike" cap="none">
                <a:solidFill>
                  <a:srgbClr val="000000"/>
                </a:solidFill>
                <a:latin typeface="Avenir"/>
                <a:ea typeface="Avenir"/>
                <a:cs typeface="Avenir"/>
                <a:sym typeface="Avenir"/>
              </a:defRPr>
            </a:lvl1pPr>
            <a:lvl2pPr lvl="1" algn="ctr">
              <a:spcBef>
                <a:spcPts val="0"/>
              </a:spcBef>
              <a:spcAft>
                <a:spcPts val="0"/>
              </a:spcAft>
              <a:buClr>
                <a:srgbClr val="105794"/>
              </a:buClr>
              <a:buSzPts val="4200"/>
              <a:buFont typeface="Avenir"/>
              <a:buNone/>
              <a:defRPr sz="4200">
                <a:solidFill>
                  <a:srgbClr val="105794"/>
                </a:solidFill>
                <a:latin typeface="Avenir"/>
                <a:ea typeface="Avenir"/>
                <a:cs typeface="Avenir"/>
                <a:sym typeface="Avenir"/>
              </a:defRPr>
            </a:lvl2pPr>
            <a:lvl3pPr lvl="2" algn="ctr">
              <a:spcBef>
                <a:spcPts val="0"/>
              </a:spcBef>
              <a:spcAft>
                <a:spcPts val="0"/>
              </a:spcAft>
              <a:buClr>
                <a:srgbClr val="105794"/>
              </a:buClr>
              <a:buSzPts val="4200"/>
              <a:buFont typeface="Avenir"/>
              <a:buNone/>
              <a:defRPr sz="4200">
                <a:solidFill>
                  <a:srgbClr val="105794"/>
                </a:solidFill>
                <a:latin typeface="Avenir"/>
                <a:ea typeface="Avenir"/>
                <a:cs typeface="Avenir"/>
                <a:sym typeface="Avenir"/>
              </a:defRPr>
            </a:lvl3pPr>
            <a:lvl4pPr lvl="3" algn="ctr">
              <a:spcBef>
                <a:spcPts val="0"/>
              </a:spcBef>
              <a:spcAft>
                <a:spcPts val="0"/>
              </a:spcAft>
              <a:buClr>
                <a:srgbClr val="105794"/>
              </a:buClr>
              <a:buSzPts val="4200"/>
              <a:buFont typeface="Avenir"/>
              <a:buNone/>
              <a:defRPr sz="4200">
                <a:solidFill>
                  <a:srgbClr val="105794"/>
                </a:solidFill>
                <a:latin typeface="Avenir"/>
                <a:ea typeface="Avenir"/>
                <a:cs typeface="Avenir"/>
                <a:sym typeface="Avenir"/>
              </a:defRPr>
            </a:lvl4pPr>
            <a:lvl5pPr lvl="4" algn="ctr">
              <a:spcBef>
                <a:spcPts val="0"/>
              </a:spcBef>
              <a:spcAft>
                <a:spcPts val="0"/>
              </a:spcAft>
              <a:buClr>
                <a:srgbClr val="105794"/>
              </a:buClr>
              <a:buSzPts val="4200"/>
              <a:buFont typeface="Avenir"/>
              <a:buNone/>
              <a:defRPr sz="4200">
                <a:solidFill>
                  <a:srgbClr val="105794"/>
                </a:solidFill>
                <a:latin typeface="Avenir"/>
                <a:ea typeface="Avenir"/>
                <a:cs typeface="Avenir"/>
                <a:sym typeface="Avenir"/>
              </a:defRPr>
            </a:lvl5pPr>
            <a:lvl6pPr lvl="5" algn="ctr">
              <a:spcBef>
                <a:spcPts val="0"/>
              </a:spcBef>
              <a:spcAft>
                <a:spcPts val="0"/>
              </a:spcAft>
              <a:buClr>
                <a:srgbClr val="105794"/>
              </a:buClr>
              <a:buSzPts val="4200"/>
              <a:buFont typeface="Avenir"/>
              <a:buNone/>
              <a:defRPr sz="4200">
                <a:solidFill>
                  <a:srgbClr val="105794"/>
                </a:solidFill>
                <a:latin typeface="Avenir"/>
                <a:ea typeface="Avenir"/>
                <a:cs typeface="Avenir"/>
                <a:sym typeface="Avenir"/>
              </a:defRPr>
            </a:lvl6pPr>
            <a:lvl7pPr lvl="6" algn="ctr">
              <a:spcBef>
                <a:spcPts val="0"/>
              </a:spcBef>
              <a:spcAft>
                <a:spcPts val="0"/>
              </a:spcAft>
              <a:buClr>
                <a:srgbClr val="105794"/>
              </a:buClr>
              <a:buSzPts val="4200"/>
              <a:buFont typeface="Avenir"/>
              <a:buNone/>
              <a:defRPr sz="4200">
                <a:solidFill>
                  <a:srgbClr val="105794"/>
                </a:solidFill>
                <a:latin typeface="Avenir"/>
                <a:ea typeface="Avenir"/>
                <a:cs typeface="Avenir"/>
                <a:sym typeface="Avenir"/>
              </a:defRPr>
            </a:lvl7pPr>
            <a:lvl8pPr lvl="7" algn="ctr">
              <a:spcBef>
                <a:spcPts val="0"/>
              </a:spcBef>
              <a:spcAft>
                <a:spcPts val="0"/>
              </a:spcAft>
              <a:buClr>
                <a:srgbClr val="105794"/>
              </a:buClr>
              <a:buSzPts val="4200"/>
              <a:buFont typeface="Avenir"/>
              <a:buNone/>
              <a:defRPr sz="4200">
                <a:solidFill>
                  <a:srgbClr val="105794"/>
                </a:solidFill>
                <a:latin typeface="Avenir"/>
                <a:ea typeface="Avenir"/>
                <a:cs typeface="Avenir"/>
                <a:sym typeface="Avenir"/>
              </a:defRPr>
            </a:lvl8pPr>
            <a:lvl9pPr lvl="8" algn="ctr">
              <a:spcBef>
                <a:spcPts val="0"/>
              </a:spcBef>
              <a:spcAft>
                <a:spcPts val="0"/>
              </a:spcAft>
              <a:buClr>
                <a:srgbClr val="105794"/>
              </a:buClr>
              <a:buSzPts val="4200"/>
              <a:buFont typeface="Avenir"/>
              <a:buNone/>
              <a:defRPr sz="4200">
                <a:solidFill>
                  <a:srgbClr val="105794"/>
                </a:solidFill>
                <a:latin typeface="Avenir"/>
                <a:ea typeface="Avenir"/>
                <a:cs typeface="Avenir"/>
                <a:sym typeface="Avenir"/>
              </a:defRPr>
            </a:lvl9pPr>
          </a:lstStyle>
          <a:p>
            <a:endParaRPr/>
          </a:p>
        </p:txBody>
      </p:sp>
      <p:sp>
        <p:nvSpPr>
          <p:cNvPr id="71" name="Google Shape;71;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venir"/>
              <a:buNone/>
              <a:defRPr sz="2100" b="0" i="0" u="none" strike="noStrike" cap="none">
                <a:solidFill>
                  <a:schemeClr val="dk2"/>
                </a:solidFill>
                <a:latin typeface="Avenir"/>
                <a:ea typeface="Avenir"/>
                <a:cs typeface="Avenir"/>
                <a:sym typeface="Avenir"/>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72" name="Google Shape;72;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3" name="Google Shape;7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74" name="Google Shape;74;p9"/>
          <p:cNvSpPr txBox="1">
            <a:spLocks noGrp="1"/>
          </p:cNvSpPr>
          <p:nvPr>
            <p:ph type="sldNum" idx="3"/>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pic>
        <p:nvPicPr>
          <p:cNvPr id="75" name="Google Shape;75;p9"/>
          <p:cNvPicPr preferRelativeResize="0"/>
          <p:nvPr/>
        </p:nvPicPr>
        <p:blipFill rotWithShape="1">
          <a:blip r:embed="rId2">
            <a:alphaModFix/>
          </a:blip>
          <a:srcRect/>
          <a:stretch/>
        </p:blipFill>
        <p:spPr>
          <a:xfrm flipH="1">
            <a:off x="-477368" y="-146125"/>
            <a:ext cx="2546251" cy="1251650"/>
          </a:xfrm>
          <a:prstGeom prst="rect">
            <a:avLst/>
          </a:prstGeom>
          <a:noFill/>
          <a:ln>
            <a:noFill/>
          </a:ln>
        </p:spPr>
      </p:pic>
      <p:grpSp>
        <p:nvGrpSpPr>
          <p:cNvPr id="76" name="Google Shape;76;p9"/>
          <p:cNvGrpSpPr/>
          <p:nvPr/>
        </p:nvGrpSpPr>
        <p:grpSpPr>
          <a:xfrm>
            <a:off x="275350" y="4014201"/>
            <a:ext cx="1924918" cy="838341"/>
            <a:chOff x="6883825" y="155725"/>
            <a:chExt cx="2045826" cy="890999"/>
          </a:xfrm>
        </p:grpSpPr>
        <p:pic>
          <p:nvPicPr>
            <p:cNvPr id="77" name="Google Shape;77;p9"/>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78" name="Google Shape;78;p9"/>
            <p:cNvPicPr preferRelativeResize="0"/>
            <p:nvPr/>
          </p:nvPicPr>
          <p:blipFill rotWithShape="1">
            <a:blip r:embed="rId4">
              <a:alphaModFix/>
            </a:blip>
            <a:srcRect/>
            <a:stretch/>
          </p:blipFill>
          <p:spPr>
            <a:xfrm>
              <a:off x="6883825" y="155725"/>
              <a:ext cx="870168" cy="85652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9"/>
        <p:cNvGrpSpPr/>
        <p:nvPr/>
      </p:nvGrpSpPr>
      <p:grpSpPr>
        <a:xfrm>
          <a:off x="0" y="0"/>
          <a:ext cx="0" cy="0"/>
          <a:chOff x="0" y="0"/>
          <a:chExt cx="0" cy="0"/>
        </a:xfrm>
      </p:grpSpPr>
      <p:sp>
        <p:nvSpPr>
          <p:cNvPr id="80" name="Google Shape;80;p10"/>
          <p:cNvSpPr txBox="1">
            <a:spLocks noGrp="1"/>
          </p:cNvSpPr>
          <p:nvPr>
            <p:ph type="body" idx="1"/>
          </p:nvPr>
        </p:nvSpPr>
        <p:spPr>
          <a:xfrm>
            <a:off x="311700" y="4230575"/>
            <a:ext cx="575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venir"/>
              <a:buNone/>
              <a:defRPr sz="1800" b="0" i="0" u="none" strike="noStrike" cap="none">
                <a:solidFill>
                  <a:schemeClr val="dk2"/>
                </a:solidFill>
                <a:latin typeface="Avenir"/>
                <a:ea typeface="Avenir"/>
                <a:cs typeface="Avenir"/>
                <a:sym typeface="Avenir"/>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1" name="Google Shape;8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82" name="Google Shape;82;p10"/>
          <p:cNvSpPr txBox="1">
            <a:spLocks noGrp="1"/>
          </p:cNvSpPr>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pic>
        <p:nvPicPr>
          <p:cNvPr id="83" name="Google Shape;83;p10"/>
          <p:cNvPicPr preferRelativeResize="0"/>
          <p:nvPr/>
        </p:nvPicPr>
        <p:blipFill rotWithShape="1">
          <a:blip r:embed="rId2">
            <a:alphaModFix/>
          </a:blip>
          <a:srcRect/>
          <a:stretch/>
        </p:blipFill>
        <p:spPr>
          <a:xfrm>
            <a:off x="7090075" y="-146125"/>
            <a:ext cx="2546251" cy="1251650"/>
          </a:xfrm>
          <a:prstGeom prst="rect">
            <a:avLst/>
          </a:prstGeom>
          <a:noFill/>
          <a:ln>
            <a:noFill/>
          </a:ln>
        </p:spPr>
      </p:pic>
      <p:grpSp>
        <p:nvGrpSpPr>
          <p:cNvPr id="84" name="Google Shape;84;p10"/>
          <p:cNvGrpSpPr/>
          <p:nvPr/>
        </p:nvGrpSpPr>
        <p:grpSpPr>
          <a:xfrm>
            <a:off x="6959450" y="4014201"/>
            <a:ext cx="1924918" cy="838341"/>
            <a:chOff x="6883825" y="155725"/>
            <a:chExt cx="2045826" cy="890999"/>
          </a:xfrm>
        </p:grpSpPr>
        <p:pic>
          <p:nvPicPr>
            <p:cNvPr id="85" name="Google Shape;85;p10"/>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86" name="Google Shape;86;p10"/>
            <p:cNvPicPr preferRelativeResize="0"/>
            <p:nvPr/>
          </p:nvPicPr>
          <p:blipFill rotWithShape="1">
            <a:blip r:embed="rId4">
              <a:alphaModFix/>
            </a:blip>
            <a:srcRect/>
            <a:stretch/>
          </p:blipFill>
          <p:spPr>
            <a:xfrm>
              <a:off x="6883825" y="155725"/>
              <a:ext cx="870168" cy="856528"/>
            </a:xfrm>
            <a:prstGeom prst="rect">
              <a:avLst/>
            </a:prstGeom>
            <a:noFill/>
            <a:ln>
              <a:noFill/>
            </a:ln>
          </p:spPr>
        </p:pic>
      </p:grpSp>
      <p:pic>
        <p:nvPicPr>
          <p:cNvPr id="87" name="Google Shape;87;p10"/>
          <p:cNvPicPr preferRelativeResize="0"/>
          <p:nvPr/>
        </p:nvPicPr>
        <p:blipFill rotWithShape="1">
          <a:blip r:embed="rId5">
            <a:alphaModFix/>
          </a:blip>
          <a:srcRect/>
          <a:stretch/>
        </p:blipFill>
        <p:spPr>
          <a:xfrm rot="479968">
            <a:off x="-451083" y="4184157"/>
            <a:ext cx="2524463" cy="117393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12000"/>
              <a:buFont typeface="Avenir"/>
              <a:buNone/>
              <a:defRPr sz="12000" b="0" i="0" u="none" strike="noStrike" cap="none">
                <a:solidFill>
                  <a:srgbClr val="000000"/>
                </a:solidFill>
                <a:latin typeface="Avenir"/>
                <a:ea typeface="Avenir"/>
                <a:cs typeface="Avenir"/>
                <a:sym typeface="Avenir"/>
              </a:defRPr>
            </a:lvl1pPr>
            <a:lvl2pPr lvl="1" algn="ctr">
              <a:spcBef>
                <a:spcPts val="0"/>
              </a:spcBef>
              <a:spcAft>
                <a:spcPts val="0"/>
              </a:spcAft>
              <a:buClr>
                <a:schemeClr val="dk1"/>
              </a:buClr>
              <a:buSzPts val="12000"/>
              <a:buFont typeface="Arial"/>
              <a:buNone/>
              <a:defRPr sz="12000">
                <a:solidFill>
                  <a:schemeClr val="dk1"/>
                </a:solidFill>
              </a:defRPr>
            </a:lvl2pPr>
            <a:lvl3pPr lvl="2" algn="ctr">
              <a:spcBef>
                <a:spcPts val="0"/>
              </a:spcBef>
              <a:spcAft>
                <a:spcPts val="0"/>
              </a:spcAft>
              <a:buClr>
                <a:schemeClr val="dk1"/>
              </a:buClr>
              <a:buSzPts val="12000"/>
              <a:buFont typeface="Arial"/>
              <a:buNone/>
              <a:defRPr sz="12000">
                <a:solidFill>
                  <a:schemeClr val="dk1"/>
                </a:solidFill>
              </a:defRPr>
            </a:lvl3pPr>
            <a:lvl4pPr lvl="3" algn="ctr">
              <a:spcBef>
                <a:spcPts val="0"/>
              </a:spcBef>
              <a:spcAft>
                <a:spcPts val="0"/>
              </a:spcAft>
              <a:buClr>
                <a:schemeClr val="dk1"/>
              </a:buClr>
              <a:buSzPts val="12000"/>
              <a:buFont typeface="Arial"/>
              <a:buNone/>
              <a:defRPr sz="12000">
                <a:solidFill>
                  <a:schemeClr val="dk1"/>
                </a:solidFill>
              </a:defRPr>
            </a:lvl4pPr>
            <a:lvl5pPr lvl="4" algn="ctr">
              <a:spcBef>
                <a:spcPts val="0"/>
              </a:spcBef>
              <a:spcAft>
                <a:spcPts val="0"/>
              </a:spcAft>
              <a:buClr>
                <a:schemeClr val="dk1"/>
              </a:buClr>
              <a:buSzPts val="12000"/>
              <a:buFont typeface="Arial"/>
              <a:buNone/>
              <a:defRPr sz="12000">
                <a:solidFill>
                  <a:schemeClr val="dk1"/>
                </a:solidFill>
              </a:defRPr>
            </a:lvl5pPr>
            <a:lvl6pPr lvl="5" algn="ctr">
              <a:spcBef>
                <a:spcPts val="0"/>
              </a:spcBef>
              <a:spcAft>
                <a:spcPts val="0"/>
              </a:spcAft>
              <a:buClr>
                <a:schemeClr val="dk1"/>
              </a:buClr>
              <a:buSzPts val="12000"/>
              <a:buFont typeface="Arial"/>
              <a:buNone/>
              <a:defRPr sz="12000">
                <a:solidFill>
                  <a:schemeClr val="dk1"/>
                </a:solidFill>
              </a:defRPr>
            </a:lvl6pPr>
            <a:lvl7pPr lvl="6" algn="ctr">
              <a:spcBef>
                <a:spcPts val="0"/>
              </a:spcBef>
              <a:spcAft>
                <a:spcPts val="0"/>
              </a:spcAft>
              <a:buClr>
                <a:schemeClr val="dk1"/>
              </a:buClr>
              <a:buSzPts val="12000"/>
              <a:buFont typeface="Arial"/>
              <a:buNone/>
              <a:defRPr sz="12000">
                <a:solidFill>
                  <a:schemeClr val="dk1"/>
                </a:solidFill>
              </a:defRPr>
            </a:lvl7pPr>
            <a:lvl8pPr lvl="7" algn="ctr">
              <a:spcBef>
                <a:spcPts val="0"/>
              </a:spcBef>
              <a:spcAft>
                <a:spcPts val="0"/>
              </a:spcAft>
              <a:buClr>
                <a:schemeClr val="dk1"/>
              </a:buClr>
              <a:buSzPts val="12000"/>
              <a:buFont typeface="Arial"/>
              <a:buNone/>
              <a:defRPr sz="12000">
                <a:solidFill>
                  <a:schemeClr val="dk1"/>
                </a:solidFill>
              </a:defRPr>
            </a:lvl8pPr>
            <a:lvl9pPr lvl="8" algn="ctr">
              <a:spcBef>
                <a:spcPts val="0"/>
              </a:spcBef>
              <a:spcAft>
                <a:spcPts val="0"/>
              </a:spcAft>
              <a:buClr>
                <a:schemeClr val="dk1"/>
              </a:buClr>
              <a:buSzPts val="12000"/>
              <a:buFont typeface="Arial"/>
              <a:buNone/>
              <a:defRPr sz="12000">
                <a:solidFill>
                  <a:schemeClr val="dk1"/>
                </a:solidFill>
              </a:defRPr>
            </a:lvl9pPr>
          </a:lstStyle>
          <a:p>
            <a:endParaRPr/>
          </a:p>
        </p:txBody>
      </p:sp>
      <p:sp>
        <p:nvSpPr>
          <p:cNvPr id="90" name="Google Shape;90;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venir"/>
              <a:buChar char="●"/>
              <a:defRPr sz="1800" b="0" i="0" u="none" strike="noStrike" cap="none">
                <a:solidFill>
                  <a:schemeClr val="dk2"/>
                </a:solidFill>
                <a:latin typeface="Avenir"/>
                <a:ea typeface="Avenir"/>
                <a:cs typeface="Avenir"/>
                <a:sym typeface="Avenir"/>
              </a:defRPr>
            </a:lvl1pPr>
            <a:lvl2pPr marL="914400" marR="0" lvl="1" indent="-317500" algn="ctr"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2pPr>
            <a:lvl3pPr marL="1371600" marR="0" lvl="2" indent="-317500" algn="ctr"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3pPr>
            <a:lvl4pPr marL="1828800" marR="0" lvl="3" indent="-317500" algn="ctr"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4pPr>
            <a:lvl5pPr marL="2286000" marR="0" lvl="4" indent="-317500" algn="ctr"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5pPr>
            <a:lvl6pPr marL="2743200" marR="0" lvl="5" indent="-317500" algn="ctr"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6pPr>
            <a:lvl7pPr marL="3200400" marR="0" lvl="6" indent="-317500" algn="ctr"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7pPr>
            <a:lvl8pPr marL="3657600" marR="0" lvl="7" indent="-317500" algn="ctr" rtl="0">
              <a:lnSpc>
                <a:spcPct val="115000"/>
              </a:lnSpc>
              <a:spcBef>
                <a:spcPts val="1600"/>
              </a:spcBef>
              <a:spcAft>
                <a:spcPts val="0"/>
              </a:spcAft>
              <a:buClr>
                <a:schemeClr val="dk2"/>
              </a:buClr>
              <a:buSzPts val="1400"/>
              <a:buFont typeface="Avenir"/>
              <a:buChar char="○"/>
              <a:defRPr sz="1400" b="0" i="0" u="none" strike="noStrike" cap="none">
                <a:solidFill>
                  <a:schemeClr val="dk2"/>
                </a:solidFill>
                <a:latin typeface="Avenir"/>
                <a:ea typeface="Avenir"/>
                <a:cs typeface="Avenir"/>
                <a:sym typeface="Avenir"/>
              </a:defRPr>
            </a:lvl8pPr>
            <a:lvl9pPr marL="4114800" marR="0" lvl="8" indent="-317500" algn="ctr" rtl="0">
              <a:lnSpc>
                <a:spcPct val="115000"/>
              </a:lnSpc>
              <a:spcBef>
                <a:spcPts val="1600"/>
              </a:spcBef>
              <a:spcAft>
                <a:spcPts val="1600"/>
              </a:spcAft>
              <a:buClr>
                <a:schemeClr val="dk2"/>
              </a:buClr>
              <a:buSzPts val="1400"/>
              <a:buFont typeface="Avenir"/>
              <a:buChar char="■"/>
              <a:defRPr sz="1400" b="0" i="0" u="none" strike="noStrike" cap="none">
                <a:solidFill>
                  <a:schemeClr val="dk2"/>
                </a:solidFill>
                <a:latin typeface="Avenir"/>
                <a:ea typeface="Avenir"/>
                <a:cs typeface="Avenir"/>
                <a:sym typeface="Avenir"/>
              </a:defRPr>
            </a:lvl9pPr>
          </a:lstStyle>
          <a:p>
            <a:endParaRPr/>
          </a:p>
        </p:txBody>
      </p:sp>
      <p:sp>
        <p:nvSpPr>
          <p:cNvPr id="91" name="Google Shape;9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92" name="Google Shape;92;p11"/>
          <p:cNvSpPr txBox="1">
            <a:spLocks noGrp="1"/>
          </p:cNvSpPr>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pic>
        <p:nvPicPr>
          <p:cNvPr id="93" name="Google Shape;93;p11"/>
          <p:cNvPicPr preferRelativeResize="0"/>
          <p:nvPr/>
        </p:nvPicPr>
        <p:blipFill rotWithShape="1">
          <a:blip r:embed="rId2">
            <a:alphaModFix/>
          </a:blip>
          <a:srcRect/>
          <a:stretch/>
        </p:blipFill>
        <p:spPr>
          <a:xfrm>
            <a:off x="7090075" y="-146125"/>
            <a:ext cx="2546251" cy="1251650"/>
          </a:xfrm>
          <a:prstGeom prst="rect">
            <a:avLst/>
          </a:prstGeom>
          <a:noFill/>
          <a:ln>
            <a:noFill/>
          </a:ln>
        </p:spPr>
      </p:pic>
      <p:grpSp>
        <p:nvGrpSpPr>
          <p:cNvPr id="94" name="Google Shape;94;p11"/>
          <p:cNvGrpSpPr/>
          <p:nvPr/>
        </p:nvGrpSpPr>
        <p:grpSpPr>
          <a:xfrm>
            <a:off x="6959450" y="4014201"/>
            <a:ext cx="1924918" cy="838341"/>
            <a:chOff x="6883825" y="155725"/>
            <a:chExt cx="2045826" cy="890999"/>
          </a:xfrm>
        </p:grpSpPr>
        <p:pic>
          <p:nvPicPr>
            <p:cNvPr id="95" name="Google Shape;95;p11"/>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96" name="Google Shape;96;p11"/>
            <p:cNvPicPr preferRelativeResize="0"/>
            <p:nvPr/>
          </p:nvPicPr>
          <p:blipFill rotWithShape="1">
            <a:blip r:embed="rId4">
              <a:alphaModFix/>
            </a:blip>
            <a:srcRect/>
            <a:stretch/>
          </p:blipFill>
          <p:spPr>
            <a:xfrm>
              <a:off x="6883825" y="155725"/>
              <a:ext cx="870168" cy="856528"/>
            </a:xfrm>
            <a:prstGeom prst="rect">
              <a:avLst/>
            </a:prstGeom>
            <a:noFill/>
            <a:ln>
              <a:noFill/>
            </a:ln>
          </p:spPr>
        </p:pic>
      </p:grpSp>
      <p:pic>
        <p:nvPicPr>
          <p:cNvPr id="97" name="Google Shape;97;p11"/>
          <p:cNvPicPr preferRelativeResize="0"/>
          <p:nvPr/>
        </p:nvPicPr>
        <p:blipFill rotWithShape="1">
          <a:blip r:embed="rId5">
            <a:alphaModFix/>
          </a:blip>
          <a:srcRect/>
          <a:stretch/>
        </p:blipFill>
        <p:spPr>
          <a:xfrm rot="479968">
            <a:off x="-451083" y="4184157"/>
            <a:ext cx="2524463" cy="117393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opendoors.idrc.ocadu.ca/open-your-door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twitter.com/OpenDoorsIDRC" TargetMode="External"/><Relationship Id="rId4" Type="http://schemas.openxmlformats.org/officeDocument/2006/relationships/hyperlink" Target="https://www.facebook.com/OurDoorsAreOpe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5AA68F8-DF74-A346-B7FC-6DEBD4810954}"/>
              </a:ext>
            </a:extLst>
          </p:cNvPr>
          <p:cNvGrpSpPr/>
          <p:nvPr/>
        </p:nvGrpSpPr>
        <p:grpSpPr>
          <a:xfrm>
            <a:off x="452761" y="701336"/>
            <a:ext cx="8630279" cy="4471714"/>
            <a:chOff x="452761" y="701336"/>
            <a:chExt cx="8630279" cy="4471714"/>
          </a:xfrm>
        </p:grpSpPr>
        <p:grpSp>
          <p:nvGrpSpPr>
            <p:cNvPr id="6" name="Group 5">
              <a:extLst>
                <a:ext uri="{FF2B5EF4-FFF2-40B4-BE49-F238E27FC236}">
                  <a16:creationId xmlns:a16="http://schemas.microsoft.com/office/drawing/2014/main" id="{415DCD63-9806-264B-AA4E-A589B25BBF51}"/>
                </a:ext>
              </a:extLst>
            </p:cNvPr>
            <p:cNvGrpSpPr/>
            <p:nvPr/>
          </p:nvGrpSpPr>
          <p:grpSpPr>
            <a:xfrm>
              <a:off x="452761" y="701336"/>
              <a:ext cx="8053244" cy="4471714"/>
              <a:chOff x="452761" y="701336"/>
              <a:chExt cx="8053244" cy="4471714"/>
            </a:xfrm>
          </p:grpSpPr>
          <p:pic>
            <p:nvPicPr>
              <p:cNvPr id="3" name="Google Shape;110;p13" descr="Logo for the inclusive design research centre at OCAD University" title="LOGO"/>
              <p:cNvPicPr preferRelativeResize="0"/>
              <p:nvPr/>
            </p:nvPicPr>
            <p:blipFill rotWithShape="1">
              <a:blip r:embed="rId3">
                <a:alphaModFix/>
              </a:blip>
              <a:srcRect/>
              <a:stretch/>
            </p:blipFill>
            <p:spPr>
              <a:xfrm>
                <a:off x="1619794" y="3426525"/>
                <a:ext cx="1940575" cy="1746525"/>
              </a:xfrm>
              <a:prstGeom prst="rect">
                <a:avLst/>
              </a:prstGeom>
              <a:noFill/>
              <a:ln>
                <a:noFill/>
              </a:ln>
            </p:spPr>
          </p:pic>
          <p:grpSp>
            <p:nvGrpSpPr>
              <p:cNvPr id="5" name="Group 4">
                <a:extLst>
                  <a:ext uri="{FF2B5EF4-FFF2-40B4-BE49-F238E27FC236}">
                    <a16:creationId xmlns:a16="http://schemas.microsoft.com/office/drawing/2014/main" id="{3BB943BB-9E0E-F64C-8B02-FD9174EF53C7}"/>
                  </a:ext>
                </a:extLst>
              </p:cNvPr>
              <p:cNvGrpSpPr/>
              <p:nvPr/>
            </p:nvGrpSpPr>
            <p:grpSpPr>
              <a:xfrm>
                <a:off x="452761" y="701336"/>
                <a:ext cx="8053244" cy="2725189"/>
                <a:chOff x="452761" y="701336"/>
                <a:chExt cx="8053244" cy="2725189"/>
              </a:xfrm>
            </p:grpSpPr>
            <p:pic>
              <p:nvPicPr>
                <p:cNvPr id="2" name="Picture 1" descr="Logo: Our Doors Are Open: Welcoming People with Disabilities in Places of Worship." title="Our Doors Are Openq"/>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61" y="701336"/>
                  <a:ext cx="7422048" cy="2725189"/>
                </a:xfrm>
                <a:prstGeom prst="rect">
                  <a:avLst/>
                </a:prstGeom>
              </p:spPr>
            </p:pic>
            <p:sp>
              <p:nvSpPr>
                <p:cNvPr id="4" name="TextBox 3">
                  <a:extLst>
                    <a:ext uri="{FF2B5EF4-FFF2-40B4-BE49-F238E27FC236}">
                      <a16:creationId xmlns:a16="http://schemas.microsoft.com/office/drawing/2014/main" id="{B14D8B67-DB51-2449-9291-351DD9FB7C91}"/>
                    </a:ext>
                  </a:extLst>
                </p:cNvPr>
                <p:cNvSpPr txBox="1"/>
                <p:nvPr/>
              </p:nvSpPr>
              <p:spPr>
                <a:xfrm>
                  <a:off x="2217104" y="3087971"/>
                  <a:ext cx="6288901" cy="338554"/>
                </a:xfrm>
                <a:prstGeom prst="rect">
                  <a:avLst/>
                </a:prstGeom>
                <a:solidFill>
                  <a:schemeClr val="bg1"/>
                </a:solidFill>
              </p:spPr>
              <p:txBody>
                <a:bodyPr wrap="none" rtlCol="0">
                  <a:spAutoFit/>
                </a:bodyPr>
                <a:lstStyle/>
                <a:p>
                  <a:r>
                    <a:rPr lang="es-ES_tradnl" sz="1600" dirty="0">
                      <a:latin typeface="Helvetica Light" panose="020B0403020202020204" pitchFamily="34" charset="0"/>
                    </a:rPr>
                    <a:t>Acogiendo a las personas </a:t>
                  </a:r>
                  <a:r>
                    <a:rPr lang="es-ES_tradnl" sz="1600">
                      <a:latin typeface="Helvetica Light" panose="020B0403020202020204" pitchFamily="34" charset="0"/>
                    </a:rPr>
                    <a:t>con discapacidad </a:t>
                  </a:r>
                  <a:r>
                    <a:rPr lang="es-ES_tradnl" sz="1600" dirty="0">
                      <a:latin typeface="Helvetica Light" panose="020B0403020202020204" pitchFamily="34" charset="0"/>
                    </a:rPr>
                    <a:t>en lugares de culto</a:t>
                  </a:r>
                </a:p>
              </p:txBody>
            </p:sp>
          </p:grpSp>
        </p:grpSp>
        <p:sp>
          <p:nvSpPr>
            <p:cNvPr id="7" name="TextBox 6">
              <a:extLst>
                <a:ext uri="{FF2B5EF4-FFF2-40B4-BE49-F238E27FC236}">
                  <a16:creationId xmlns:a16="http://schemas.microsoft.com/office/drawing/2014/main" id="{304D0A88-144E-EB4B-93E3-F3C642D5A086}"/>
                </a:ext>
              </a:extLst>
            </p:cNvPr>
            <p:cNvSpPr txBox="1"/>
            <p:nvPr/>
          </p:nvSpPr>
          <p:spPr>
            <a:xfrm>
              <a:off x="2217104" y="2429692"/>
              <a:ext cx="6865936" cy="615553"/>
            </a:xfrm>
            <a:prstGeom prst="rect">
              <a:avLst/>
            </a:prstGeom>
            <a:solidFill>
              <a:schemeClr val="lt1"/>
            </a:solidFill>
          </p:spPr>
          <p:txBody>
            <a:bodyPr wrap="square" rtlCol="0">
              <a:spAutoFit/>
            </a:bodyPr>
            <a:lstStyle/>
            <a:p>
              <a:r>
                <a:rPr lang="es-ES_tradnl" sz="3400">
                  <a:latin typeface="Helvetica Neue Medium" panose="02000503000000020004" pitchFamily="2" charset="0"/>
                  <a:ea typeface="Helvetica Neue Medium" panose="02000503000000020004" pitchFamily="2" charset="0"/>
                  <a:cs typeface="Helvetica Neue Medium" panose="02000503000000020004" pitchFamily="2" charset="0"/>
                </a:rPr>
                <a:t>Nuestras puertas están abiertas</a:t>
              </a:r>
            </a:p>
          </p:txBody>
        </p:sp>
      </p:grpSp>
    </p:spTree>
    <p:extLst>
      <p:ext uri="{BB962C8B-B14F-4D97-AF65-F5344CB8AC3E}">
        <p14:creationId xmlns:p14="http://schemas.microsoft.com/office/powerpoint/2010/main" val="151969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body" idx="1"/>
          </p:nvPr>
        </p:nvSpPr>
        <p:spPr>
          <a:xfrm>
            <a:off x="471050" y="1079400"/>
            <a:ext cx="8326586" cy="3146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ES_tradnl" sz="1800" b="0" i="0" u="none" strike="noStrike" cap="none" dirty="0">
                <a:solidFill>
                  <a:schemeClr val="dk1"/>
                </a:solidFill>
                <a:latin typeface="Avenir"/>
                <a:ea typeface="Avenir"/>
                <a:cs typeface="Avenir"/>
                <a:sym typeface="Avenir"/>
              </a:rPr>
              <a:t>El comité de  Inclusión está conformado por </a:t>
            </a:r>
            <a:r>
              <a:rPr lang="es-ES_tradnl" sz="1800" dirty="0">
                <a:solidFill>
                  <a:schemeClr val="dk1"/>
                </a:solidFill>
                <a:latin typeface="Avenir"/>
                <a:ea typeface="Avenir"/>
                <a:cs typeface="Avenir"/>
                <a:sym typeface="Avenir"/>
              </a:rPr>
              <a:t>miembros de la comunidad, que abogan por inclusión y accesibilidad.</a:t>
            </a:r>
            <a:endParaRPr lang="es-ES_tradnl" sz="1800" b="0" i="0" u="none" strike="noStrike" cap="none" dirty="0">
              <a:solidFill>
                <a:schemeClr val="dk1"/>
              </a:solidFill>
              <a:latin typeface="Avenir"/>
              <a:ea typeface="Avenir"/>
              <a:cs typeface="Avenir"/>
              <a:sym typeface="Avenir"/>
            </a:endParaRPr>
          </a:p>
          <a:p>
            <a:pPr lvl="0" indent="-342900">
              <a:spcBef>
                <a:spcPts val="1600"/>
              </a:spcBef>
              <a:buClr>
                <a:schemeClr val="dk1"/>
              </a:buClr>
              <a:buSzPts val="1800"/>
              <a:buFont typeface="Avenir"/>
              <a:buChar char="●"/>
            </a:pPr>
            <a:r>
              <a:rPr lang="es-ES_tradnl" sz="1800" dirty="0">
                <a:solidFill>
                  <a:schemeClr val="dk1"/>
                </a:solidFill>
                <a:latin typeface="Avenir"/>
                <a:ea typeface="Avenir"/>
                <a:cs typeface="Avenir"/>
                <a:sym typeface="Avenir"/>
              </a:rPr>
              <a:t>Reuniones dos o tres veces por año.</a:t>
            </a:r>
          </a:p>
          <a:p>
            <a:pPr lvl="0" indent="-342900">
              <a:buClr>
                <a:schemeClr val="dk1"/>
              </a:buClr>
              <a:buSzPts val="1800"/>
              <a:buFont typeface="Avenir"/>
              <a:buChar char="●"/>
            </a:pPr>
            <a:r>
              <a:rPr lang="es-ES_tradnl" sz="1800" dirty="0">
                <a:solidFill>
                  <a:schemeClr val="dk1"/>
                </a:solidFill>
                <a:latin typeface="Avenir"/>
                <a:ea typeface="Avenir"/>
                <a:cs typeface="Avenir"/>
                <a:sym typeface="Avenir"/>
              </a:rPr>
              <a:t>Para discutir las necesidades de los miembros con discapacidades. </a:t>
            </a:r>
          </a:p>
          <a:p>
            <a:pPr lvl="0" indent="-342900">
              <a:buClr>
                <a:schemeClr val="dk1"/>
              </a:buClr>
              <a:buSzPts val="1800"/>
              <a:buFont typeface="Avenir"/>
              <a:buChar char="●"/>
            </a:pPr>
            <a:r>
              <a:rPr lang="es-ES_tradnl" sz="1800" dirty="0">
                <a:solidFill>
                  <a:schemeClr val="dk1"/>
                </a:solidFill>
                <a:latin typeface="Avenir"/>
                <a:ea typeface="Avenir"/>
                <a:cs typeface="Avenir"/>
                <a:sym typeface="Avenir"/>
              </a:rPr>
              <a:t>Crear planes para cambiar el espacio si es necesario y las prácticas de modo de mejorar el acceso a ellas. </a:t>
            </a:r>
          </a:p>
          <a:p>
            <a:pPr lvl="0" indent="-342900">
              <a:buClr>
                <a:schemeClr val="dk1"/>
              </a:buClr>
              <a:buSzPts val="1800"/>
              <a:buFont typeface="Avenir"/>
              <a:buChar char="●"/>
            </a:pPr>
            <a:r>
              <a:rPr lang="es-ES_tradnl" sz="1800" dirty="0">
                <a:solidFill>
                  <a:schemeClr val="dk1"/>
                </a:solidFill>
                <a:latin typeface="Avenir"/>
                <a:ea typeface="Avenir"/>
                <a:cs typeface="Avenir"/>
                <a:sym typeface="Avenir"/>
              </a:rPr>
              <a:t>Buscar áreas que son desafíos para las personas con discapacidades.</a:t>
            </a:r>
            <a:endParaRPr lang="es-ES_tradnl" sz="1800" b="0" i="0" u="none" strike="noStrike" cap="none" dirty="0">
              <a:solidFill>
                <a:srgbClr val="000000"/>
              </a:solidFill>
              <a:highlight>
                <a:srgbClr val="FFFFFF"/>
              </a:highlight>
              <a:latin typeface="Avenir"/>
              <a:ea typeface="Avenir"/>
              <a:cs typeface="Avenir"/>
              <a:sym typeface="Avenir"/>
            </a:endParaRPr>
          </a:p>
          <a:p>
            <a:pPr marL="0" marR="0" lvl="0" indent="0" algn="l" rtl="0">
              <a:lnSpc>
                <a:spcPct val="115000"/>
              </a:lnSpc>
              <a:spcBef>
                <a:spcPts val="1600"/>
              </a:spcBef>
              <a:spcAft>
                <a:spcPts val="1600"/>
              </a:spcAft>
              <a:buClr>
                <a:schemeClr val="dk2"/>
              </a:buClr>
              <a:buSzPts val="1400"/>
              <a:buFont typeface="Arial"/>
              <a:buNone/>
            </a:pPr>
            <a:endParaRPr lang="es-ES_tradnl" sz="1800" b="0" i="0" u="none" strike="noStrike" cap="none" dirty="0">
              <a:solidFill>
                <a:srgbClr val="000000"/>
              </a:solidFill>
              <a:latin typeface="Avenir"/>
              <a:ea typeface="Avenir"/>
              <a:cs typeface="Avenir"/>
              <a:sym typeface="Avenir"/>
            </a:endParaRPr>
          </a:p>
        </p:txBody>
      </p:sp>
      <p:sp>
        <p:nvSpPr>
          <p:cNvPr id="166" name="Google Shape;166;p22"/>
          <p:cNvSpPr txBox="1">
            <a:spLocks noGrp="1"/>
          </p:cNvSpPr>
          <p:nvPr>
            <p:ph type="title"/>
          </p:nvPr>
        </p:nvSpPr>
        <p:spPr>
          <a:xfrm>
            <a:off x="311700" y="262500"/>
            <a:ext cx="7667400" cy="65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3600" b="0" i="0" u="none" strike="noStrike" cap="none">
                <a:solidFill>
                  <a:srgbClr val="000000"/>
                </a:solidFill>
                <a:latin typeface="Avenir"/>
                <a:ea typeface="Avenir"/>
                <a:cs typeface="Avenir"/>
                <a:sym typeface="Avenir"/>
              </a:rPr>
              <a:t>Comité de Inclusi</a:t>
            </a:r>
            <a:r>
              <a:rPr lang="es-ES_tradnl" sz="3600"/>
              <a:t>ón</a:t>
            </a:r>
            <a:endParaRPr lang="es-ES_tradnl" sz="3600" b="0" i="0" u="none" strike="noStrike" cap="none">
              <a:solidFill>
                <a:srgbClr val="00000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5">
                                            <p:txEl>
                                              <p:pRg st="1" end="1"/>
                                            </p:txEl>
                                          </p:spTgt>
                                        </p:tgtEl>
                                        <p:attrNameLst>
                                          <p:attrName>style.visibility</p:attrName>
                                        </p:attrNameLst>
                                      </p:cBhvr>
                                      <p:to>
                                        <p:strVal val="visible"/>
                                      </p:to>
                                    </p:set>
                                    <p:animEffect transition="in" filter="dissolve">
                                      <p:cBhvr>
                                        <p:cTn id="7" dur="500"/>
                                        <p:tgtEl>
                                          <p:spTgt spid="16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5">
                                            <p:txEl>
                                              <p:pRg st="2" end="2"/>
                                            </p:txEl>
                                          </p:spTgt>
                                        </p:tgtEl>
                                        <p:attrNameLst>
                                          <p:attrName>style.visibility</p:attrName>
                                        </p:attrNameLst>
                                      </p:cBhvr>
                                      <p:to>
                                        <p:strVal val="visible"/>
                                      </p:to>
                                    </p:set>
                                    <p:animEffect transition="in" filter="dissolve">
                                      <p:cBhvr>
                                        <p:cTn id="12" dur="500"/>
                                        <p:tgtEl>
                                          <p:spTgt spid="1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5">
                                            <p:txEl>
                                              <p:pRg st="3" end="3"/>
                                            </p:txEl>
                                          </p:spTgt>
                                        </p:tgtEl>
                                        <p:attrNameLst>
                                          <p:attrName>style.visibility</p:attrName>
                                        </p:attrNameLst>
                                      </p:cBhvr>
                                      <p:to>
                                        <p:strVal val="visible"/>
                                      </p:to>
                                    </p:set>
                                    <p:animEffect transition="in" filter="dissolve">
                                      <p:cBhvr>
                                        <p:cTn id="17" dur="500"/>
                                        <p:tgtEl>
                                          <p:spTgt spid="16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5">
                                            <p:txEl>
                                              <p:pRg st="4" end="4"/>
                                            </p:txEl>
                                          </p:spTgt>
                                        </p:tgtEl>
                                        <p:attrNameLst>
                                          <p:attrName>style.visibility</p:attrName>
                                        </p:attrNameLst>
                                      </p:cBhvr>
                                      <p:to>
                                        <p:strVal val="visible"/>
                                      </p:to>
                                    </p:set>
                                    <p:animEffect transition="in" filter="dissolve">
                                      <p:cBhvr>
                                        <p:cTn id="22" dur="500"/>
                                        <p:tgtEl>
                                          <p:spTgt spid="1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23"/>
          <p:cNvSpPr txBox="1">
            <a:spLocks noGrp="1"/>
          </p:cNvSpPr>
          <p:nvPr>
            <p:ph type="body" idx="1"/>
          </p:nvPr>
        </p:nvSpPr>
        <p:spPr>
          <a:xfrm>
            <a:off x="4428250" y="1350575"/>
            <a:ext cx="4668000" cy="290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0"/>
              </a:spcAft>
              <a:buClr>
                <a:schemeClr val="dk2"/>
              </a:buClr>
              <a:buSzPts val="1800"/>
              <a:buFont typeface="Avenir"/>
              <a:buNone/>
            </a:pPr>
            <a:r>
              <a:rPr lang="es-ES_tradnl" dirty="0">
                <a:solidFill>
                  <a:srgbClr val="000000"/>
                </a:solidFill>
              </a:rPr>
              <a:t>Pensemos en algunas características que tienen en la comunidad respecto a la inclusión y a la accesibilidad.</a:t>
            </a:r>
          </a:p>
          <a:p>
            <a:pPr marL="0" marR="0" lvl="0" indent="0" algn="l" rtl="0">
              <a:lnSpc>
                <a:spcPct val="115000"/>
              </a:lnSpc>
              <a:spcBef>
                <a:spcPts val="1600"/>
              </a:spcBef>
              <a:spcAft>
                <a:spcPts val="0"/>
              </a:spcAft>
              <a:buClr>
                <a:schemeClr val="dk2"/>
              </a:buClr>
              <a:buSzPts val="1800"/>
              <a:buFont typeface="Avenir"/>
              <a:buNone/>
            </a:pPr>
            <a:r>
              <a:rPr lang="es-ES_tradnl" sz="1800" b="0" i="0" u="none" strike="noStrike" cap="none" dirty="0">
                <a:solidFill>
                  <a:srgbClr val="000000"/>
                </a:solidFill>
                <a:sym typeface="Avenir"/>
              </a:rPr>
              <a:t> </a:t>
            </a:r>
            <a:r>
              <a:rPr lang="es-ES_tradnl" dirty="0">
                <a:solidFill>
                  <a:srgbClr val="000000"/>
                </a:solidFill>
              </a:rPr>
              <a:t>Tomen un momento y revisen la lista. </a:t>
            </a:r>
            <a:endParaRPr lang="es-ES_tradnl" sz="1800" b="0" i="0" u="none" strike="noStrike" cap="none" dirty="0">
              <a:solidFill>
                <a:srgbClr val="000000"/>
              </a:solidFill>
              <a:sym typeface="Avenir"/>
            </a:endParaRPr>
          </a:p>
          <a:p>
            <a:pPr marL="0" marR="0" lvl="0" indent="0" algn="l" rtl="0">
              <a:lnSpc>
                <a:spcPct val="115000"/>
              </a:lnSpc>
              <a:spcBef>
                <a:spcPts val="1600"/>
              </a:spcBef>
              <a:spcAft>
                <a:spcPts val="1600"/>
              </a:spcAft>
              <a:buClr>
                <a:schemeClr val="dk2"/>
              </a:buClr>
              <a:buSzPts val="1800"/>
              <a:buFont typeface="Avenir"/>
              <a:buNone/>
            </a:pPr>
            <a:r>
              <a:rPr lang="es-ES_tradnl" sz="1800" b="0" i="0" u="none" strike="noStrike" cap="none" dirty="0">
                <a:solidFill>
                  <a:srgbClr val="000000"/>
                </a:solidFill>
                <a:sym typeface="Avenir"/>
              </a:rPr>
              <a:t>¿Cuáles son algunos puntos de la lista que podrían agregar? </a:t>
            </a:r>
          </a:p>
        </p:txBody>
      </p:sp>
      <p:pic>
        <p:nvPicPr>
          <p:cNvPr id="173" name="Google Shape;173;p23" descr="Picture: a group of people talking" title="group of people"/>
          <p:cNvPicPr preferRelativeResize="0"/>
          <p:nvPr/>
        </p:nvPicPr>
        <p:blipFill rotWithShape="1">
          <a:blip r:embed="rId3">
            <a:alphaModFix/>
          </a:blip>
          <a:srcRect t="8014" b="14018"/>
          <a:stretch/>
        </p:blipFill>
        <p:spPr>
          <a:xfrm>
            <a:off x="404825" y="1511725"/>
            <a:ext cx="3453000" cy="1794374"/>
          </a:xfrm>
          <a:prstGeom prst="rect">
            <a:avLst/>
          </a:prstGeom>
          <a:noFill/>
          <a:ln>
            <a:noFill/>
          </a:ln>
        </p:spPr>
      </p:pic>
      <p:sp>
        <p:nvSpPr>
          <p:cNvPr id="171" name="Google Shape;171;p23"/>
          <p:cNvSpPr txBox="1">
            <a:spLocks noGrp="1"/>
          </p:cNvSpPr>
          <p:nvPr>
            <p:ph type="title"/>
          </p:nvPr>
        </p:nvSpPr>
        <p:spPr>
          <a:xfrm>
            <a:off x="311700" y="262500"/>
            <a:ext cx="7667400" cy="78665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3600" b="0" i="0" u="none" strike="noStrike" cap="none" dirty="0">
                <a:solidFill>
                  <a:srgbClr val="000000"/>
                </a:solidFill>
                <a:latin typeface="Avenir"/>
                <a:ea typeface="Avenir"/>
                <a:cs typeface="Avenir"/>
                <a:sym typeface="Avenir"/>
              </a:rPr>
              <a:t>Identificar</a:t>
            </a:r>
            <a:r>
              <a:rPr lang="en" sz="3600" b="0" i="0" u="none" strike="noStrike" cap="none" dirty="0">
                <a:solidFill>
                  <a:srgbClr val="000000"/>
                </a:solidFill>
                <a:latin typeface="Avenir"/>
                <a:ea typeface="Avenir"/>
                <a:cs typeface="Avenir"/>
                <a:sym typeface="Avenir"/>
              </a:rPr>
              <a:t> barreras</a:t>
            </a:r>
            <a:endParaRPr sz="3600" b="0" i="0" u="none" strike="noStrike" cap="none" dirty="0">
              <a:solidFill>
                <a:srgbClr val="00000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animEffect transition="in" filter="dissolve">
                                      <p:cBhvr>
                                        <p:cTn id="7" dur="500"/>
                                        <p:tgtEl>
                                          <p:spTgt spid="1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2">
                                            <p:txEl>
                                              <p:pRg st="1" end="1"/>
                                            </p:txEl>
                                          </p:spTgt>
                                        </p:tgtEl>
                                        <p:attrNameLst>
                                          <p:attrName>style.visibility</p:attrName>
                                        </p:attrNameLst>
                                      </p:cBhvr>
                                      <p:to>
                                        <p:strVal val="visible"/>
                                      </p:to>
                                    </p:set>
                                    <p:animEffect transition="in" filter="dissolve">
                                      <p:cBhvr>
                                        <p:cTn id="12" dur="500"/>
                                        <p:tgtEl>
                                          <p:spTgt spid="1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2">
                                            <p:txEl>
                                              <p:pRg st="2" end="2"/>
                                            </p:txEl>
                                          </p:spTgt>
                                        </p:tgtEl>
                                        <p:attrNameLst>
                                          <p:attrName>style.visibility</p:attrName>
                                        </p:attrNameLst>
                                      </p:cBhvr>
                                      <p:to>
                                        <p:strVal val="visible"/>
                                      </p:to>
                                    </p:set>
                                    <p:animEffect transition="in" filter="dissolve">
                                      <p:cBhvr>
                                        <p:cTn id="17" dur="500"/>
                                        <p:tgtEl>
                                          <p:spTgt spid="1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body" idx="2"/>
          </p:nvPr>
        </p:nvSpPr>
        <p:spPr>
          <a:xfrm>
            <a:off x="4046075" y="1257600"/>
            <a:ext cx="4952400" cy="2628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Miren los puntos marcados como “</a:t>
            </a:r>
            <a:r>
              <a:rPr lang="es-ES_tradnl" sz="1800" b="0" i="0" u="none" strike="noStrike" cap="none" dirty="0" err="1">
                <a:solidFill>
                  <a:srgbClr val="000000"/>
                </a:solidFill>
                <a:latin typeface="Avenir"/>
                <a:ea typeface="Avenir"/>
                <a:cs typeface="Avenir"/>
                <a:sym typeface="Avenir"/>
              </a:rPr>
              <a:t>not</a:t>
            </a:r>
            <a:r>
              <a:rPr lang="es-ES_tradnl" sz="1800" b="0" i="0" u="none" strike="noStrike" cap="none" dirty="0">
                <a:solidFill>
                  <a:srgbClr val="000000"/>
                </a:solidFill>
                <a:latin typeface="Avenir"/>
                <a:ea typeface="Avenir"/>
                <a:cs typeface="Avenir"/>
                <a:sym typeface="Avenir"/>
              </a:rPr>
              <a:t> </a:t>
            </a:r>
            <a:r>
              <a:rPr lang="es-ES_tradnl" sz="1800" b="0" i="0" u="none" strike="noStrike" cap="none" dirty="0" err="1">
                <a:solidFill>
                  <a:srgbClr val="000000"/>
                </a:solidFill>
                <a:latin typeface="Avenir"/>
                <a:ea typeface="Avenir"/>
                <a:cs typeface="Avenir"/>
                <a:sym typeface="Avenir"/>
              </a:rPr>
              <a:t>yet</a:t>
            </a:r>
            <a:r>
              <a:rPr lang="es-ES_tradnl" sz="1800" b="0" i="0" u="none" strike="noStrike" cap="none" dirty="0">
                <a:solidFill>
                  <a:srgbClr val="000000"/>
                </a:solidFill>
                <a:latin typeface="Avenir"/>
                <a:ea typeface="Avenir"/>
                <a:cs typeface="Avenir"/>
                <a:sym typeface="Avenir"/>
              </a:rPr>
              <a:t>.” (todavía no)</a:t>
            </a:r>
          </a:p>
          <a:p>
            <a:pPr marL="457200" marR="0" lvl="0" indent="-342900" algn="l" rtl="0">
              <a:lnSpc>
                <a:spcPct val="115000"/>
              </a:lnSpc>
              <a:spcBef>
                <a:spcPts val="0"/>
              </a:spcBef>
              <a:spcAft>
                <a:spcPts val="0"/>
              </a:spcAft>
              <a:buClr>
                <a:srgbClr val="000000"/>
              </a:buClr>
              <a:buSzPts val="1800"/>
              <a:buFont typeface="Avenir"/>
              <a:buChar char="●"/>
            </a:pPr>
            <a:r>
              <a:rPr lang="es-ES_tradnl" sz="1800" dirty="0">
                <a:solidFill>
                  <a:srgbClr val="000000"/>
                </a:solidFill>
                <a:latin typeface="Avenir"/>
                <a:ea typeface="Avenir"/>
                <a:cs typeface="Avenir"/>
                <a:sym typeface="Avenir"/>
              </a:rPr>
              <a:t>Elijan un orden para llevarlos a cabo</a:t>
            </a:r>
            <a:r>
              <a:rPr lang="es-ES_tradnl" sz="1800" b="0" i="0" u="none" strike="noStrike" cap="none" dirty="0">
                <a:solidFill>
                  <a:srgbClr val="000000"/>
                </a:solidFill>
                <a:latin typeface="Avenir"/>
                <a:ea typeface="Avenir"/>
                <a:cs typeface="Avenir"/>
                <a:sym typeface="Avenir"/>
              </a:rPr>
              <a:t>. </a:t>
            </a:r>
          </a:p>
          <a:p>
            <a:pPr marL="457200" marR="0" lvl="0" indent="-342900" algn="l" rtl="0">
              <a:lnSpc>
                <a:spcPct val="115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Por cada punto determinen que </a:t>
            </a:r>
            <a:r>
              <a:rPr lang="es-ES_tradnl" sz="1800" dirty="0">
                <a:solidFill>
                  <a:srgbClr val="000000"/>
                </a:solidFill>
                <a:latin typeface="Avenir"/>
                <a:ea typeface="Avenir"/>
                <a:cs typeface="Avenir"/>
                <a:sym typeface="Avenir"/>
              </a:rPr>
              <a:t>recursos necesitaran y como pueden obtenerlos. </a:t>
            </a:r>
            <a:endParaRPr lang="es-ES_tradnl" sz="1800" b="0" i="0" u="none" strike="noStrike" cap="none" dirty="0">
              <a:solidFill>
                <a:srgbClr val="000000"/>
              </a:solidFill>
              <a:latin typeface="Avenir"/>
              <a:ea typeface="Avenir"/>
              <a:cs typeface="Avenir"/>
              <a:sym typeface="Avenir"/>
            </a:endParaRPr>
          </a:p>
          <a:p>
            <a:pPr marL="457200" marR="0" lvl="0" indent="-342900" algn="l" rtl="0">
              <a:lnSpc>
                <a:spcPct val="115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Elaboren un plan a corto y largo plazo que les permita llevar adelante cada punto.</a:t>
            </a:r>
          </a:p>
        </p:txBody>
      </p:sp>
      <p:pic>
        <p:nvPicPr>
          <p:cNvPr id="180" name="Google Shape;180;p24" descr="Someone taking note in a notepad." title="Taking notew"/>
          <p:cNvPicPr preferRelativeResize="0"/>
          <p:nvPr/>
        </p:nvPicPr>
        <p:blipFill rotWithShape="1">
          <a:blip r:embed="rId3">
            <a:alphaModFix/>
          </a:blip>
          <a:srcRect l="10671" t="39212" r="27853"/>
          <a:stretch/>
        </p:blipFill>
        <p:spPr>
          <a:xfrm>
            <a:off x="380200" y="1383688"/>
            <a:ext cx="3542927" cy="2334925"/>
          </a:xfrm>
          <a:prstGeom prst="rect">
            <a:avLst/>
          </a:prstGeom>
          <a:noFill/>
          <a:ln>
            <a:noFill/>
          </a:ln>
        </p:spPr>
      </p:pic>
      <p:sp>
        <p:nvSpPr>
          <p:cNvPr id="179" name="Google Shape;179;p24"/>
          <p:cNvSpPr txBox="1">
            <a:spLocks noGrp="1"/>
          </p:cNvSpPr>
          <p:nvPr>
            <p:ph type="title"/>
          </p:nvPr>
        </p:nvSpPr>
        <p:spPr>
          <a:xfrm>
            <a:off x="311700" y="262499"/>
            <a:ext cx="7667400" cy="7962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3600" b="1"/>
              <a:t>Como hacer un plan</a:t>
            </a:r>
            <a:endParaRPr lang="es-ES_tradnl" sz="3600" b="1" i="0" u="none" strike="noStrike" cap="none">
              <a:solidFill>
                <a:srgbClr val="00000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10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1000"/>
                                        <p:tgtEl>
                                          <p:spTgt spid="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xEl>
                                              <p:pRg st="2" end="2"/>
                                            </p:txEl>
                                          </p:spTgt>
                                        </p:tgtEl>
                                        <p:attrNameLst>
                                          <p:attrName>style.visibility</p:attrName>
                                        </p:attrNameLst>
                                      </p:cBhvr>
                                      <p:to>
                                        <p:strVal val="visible"/>
                                      </p:to>
                                    </p:set>
                                    <p:animEffect transition="in" filter="fade">
                                      <p:cBhvr>
                                        <p:cTn id="17" dur="1000"/>
                                        <p:tgtEl>
                                          <p:spTgt spid="1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8">
                                            <p:txEl>
                                              <p:pRg st="3" end="3"/>
                                            </p:txEl>
                                          </p:spTgt>
                                        </p:tgtEl>
                                        <p:attrNameLst>
                                          <p:attrName>style.visibility</p:attrName>
                                        </p:attrNameLst>
                                      </p:cBhvr>
                                      <p:to>
                                        <p:strVal val="visible"/>
                                      </p:to>
                                    </p:set>
                                    <p:animEffect transition="in" filter="fade">
                                      <p:cBhvr>
                                        <p:cTn id="22" dur="1000"/>
                                        <p:tgtEl>
                                          <p:spTgt spid="1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txBox="1">
            <a:spLocks noGrp="1"/>
          </p:cNvSpPr>
          <p:nvPr>
            <p:ph type="body" idx="1"/>
          </p:nvPr>
        </p:nvSpPr>
        <p:spPr>
          <a:xfrm>
            <a:off x="454575" y="1230325"/>
            <a:ext cx="4958700" cy="19032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2"/>
              </a:buClr>
              <a:buSzPts val="1200"/>
              <a:buFont typeface="Avenir"/>
              <a:buNone/>
            </a:pPr>
            <a:r>
              <a:rPr lang="es-ES_tradnl" sz="1800" b="1" i="0" u="none" strike="noStrike" cap="none" dirty="0">
                <a:solidFill>
                  <a:srgbClr val="000000"/>
                </a:solidFill>
                <a:latin typeface="Avenir"/>
                <a:ea typeface="Avenir"/>
                <a:cs typeface="Avenir"/>
                <a:sym typeface="Avenir"/>
              </a:rPr>
              <a:t>Estrategias para: </a:t>
            </a:r>
          </a:p>
          <a:p>
            <a:pPr marL="457200" marR="0" lvl="0" indent="-342900" algn="l" rtl="0">
              <a:lnSpc>
                <a:spcPct val="115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Cambiar actitudes y promover la participación activa. </a:t>
            </a:r>
          </a:p>
          <a:p>
            <a:pPr marL="457200" marR="0" lvl="0" indent="-342900" algn="l" rtl="0">
              <a:lnSpc>
                <a:spcPct val="115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Mejorar el área de comunicaciones</a:t>
            </a:r>
          </a:p>
          <a:p>
            <a:pPr marL="457200" marR="0" lvl="0" indent="-342900" algn="l" rtl="0">
              <a:lnSpc>
                <a:spcPct val="150000"/>
              </a:lnSpc>
              <a:spcBef>
                <a:spcPts val="0"/>
              </a:spcBef>
              <a:spcAft>
                <a:spcPts val="0"/>
              </a:spcAft>
              <a:buClr>
                <a:srgbClr val="000000"/>
              </a:buClr>
              <a:buSzPts val="1800"/>
              <a:buFont typeface="Avenir"/>
              <a:buChar char="●"/>
            </a:pPr>
            <a:r>
              <a:rPr lang="es-ES_tradnl" sz="1800" dirty="0">
                <a:solidFill>
                  <a:srgbClr val="000000"/>
                </a:solidFill>
                <a:latin typeface="Avenir"/>
                <a:ea typeface="Avenir"/>
                <a:cs typeface="Avenir"/>
                <a:sym typeface="Avenir"/>
              </a:rPr>
              <a:t>Hacer accesible los edificios</a:t>
            </a:r>
            <a:endParaRPr lang="es-ES_tradnl" sz="1800" b="0" i="0" u="none" strike="noStrike" cap="none" dirty="0">
              <a:solidFill>
                <a:srgbClr val="000000"/>
              </a:solidFill>
              <a:latin typeface="Avenir"/>
              <a:ea typeface="Avenir"/>
              <a:cs typeface="Avenir"/>
              <a:sym typeface="Avenir"/>
            </a:endParaRPr>
          </a:p>
          <a:p>
            <a:pPr marL="0" marR="0" lvl="0" indent="0" algn="l" rtl="0">
              <a:lnSpc>
                <a:spcPct val="150000"/>
              </a:lnSpc>
              <a:spcBef>
                <a:spcPts val="0"/>
              </a:spcBef>
              <a:spcAft>
                <a:spcPts val="1600"/>
              </a:spcAft>
              <a:buClr>
                <a:schemeClr val="dk2"/>
              </a:buClr>
              <a:buSzPts val="1200"/>
              <a:buFont typeface="Arial"/>
              <a:buNone/>
            </a:pPr>
            <a:endParaRPr lang="es-ES_tradnl" sz="1800" b="0" i="0" u="none" strike="noStrike" cap="none" dirty="0">
              <a:solidFill>
                <a:schemeClr val="dk2"/>
              </a:solidFill>
              <a:latin typeface="Avenir"/>
              <a:ea typeface="Avenir"/>
              <a:cs typeface="Avenir"/>
              <a:sym typeface="Avenir"/>
            </a:endParaRPr>
          </a:p>
        </p:txBody>
      </p:sp>
      <p:pic>
        <p:nvPicPr>
          <p:cNvPr id="187" name="Google Shape;187;p25" descr="Picture: a group of 8 persons in an Our Doors Are Open workshop." title="A group"/>
          <p:cNvPicPr preferRelativeResize="0"/>
          <p:nvPr/>
        </p:nvPicPr>
        <p:blipFill rotWithShape="1">
          <a:blip r:embed="rId3">
            <a:alphaModFix/>
          </a:blip>
          <a:srcRect r="11698"/>
          <a:stretch/>
        </p:blipFill>
        <p:spPr>
          <a:xfrm>
            <a:off x="5093725" y="1389600"/>
            <a:ext cx="3653596" cy="2327550"/>
          </a:xfrm>
          <a:prstGeom prst="rect">
            <a:avLst/>
          </a:prstGeom>
          <a:noFill/>
          <a:ln>
            <a:noFill/>
          </a:ln>
        </p:spPr>
      </p:pic>
      <p:sp>
        <p:nvSpPr>
          <p:cNvPr id="186" name="Google Shape;186;p25"/>
          <p:cNvSpPr txBox="1">
            <a:spLocks noGrp="1"/>
          </p:cNvSpPr>
          <p:nvPr>
            <p:ph type="title"/>
          </p:nvPr>
        </p:nvSpPr>
        <p:spPr>
          <a:xfrm>
            <a:off x="454575" y="262500"/>
            <a:ext cx="7667400" cy="112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3600" b="1" i="0" u="none" strike="noStrike" cap="none">
                <a:solidFill>
                  <a:srgbClr val="000000"/>
                </a:solidFill>
                <a:latin typeface="Avenir"/>
                <a:ea typeface="Avenir"/>
                <a:cs typeface="Avenir"/>
                <a:sym typeface="Avenir"/>
              </a:rPr>
              <a:t>Manos a la obra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Effect transition="in" filter="fade">
                                      <p:cBhvr>
                                        <p:cTn id="7" dur="1000"/>
                                        <p:tgtEl>
                                          <p:spTgt spid="1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
                                            <p:txEl>
                                              <p:pRg st="1" end="1"/>
                                            </p:txEl>
                                          </p:spTgt>
                                        </p:tgtEl>
                                        <p:attrNameLst>
                                          <p:attrName>style.visibility</p:attrName>
                                        </p:attrNameLst>
                                      </p:cBhvr>
                                      <p:to>
                                        <p:strVal val="visible"/>
                                      </p:to>
                                    </p:set>
                                    <p:animEffect transition="in" filter="fade">
                                      <p:cBhvr>
                                        <p:cTn id="12" dur="1000"/>
                                        <p:tgtEl>
                                          <p:spTgt spid="1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5">
                                            <p:txEl>
                                              <p:pRg st="2" end="2"/>
                                            </p:txEl>
                                          </p:spTgt>
                                        </p:tgtEl>
                                        <p:attrNameLst>
                                          <p:attrName>style.visibility</p:attrName>
                                        </p:attrNameLst>
                                      </p:cBhvr>
                                      <p:to>
                                        <p:strVal val="visible"/>
                                      </p:to>
                                    </p:set>
                                    <p:animEffect transition="in" filter="fade">
                                      <p:cBhvr>
                                        <p:cTn id="17" dur="1000"/>
                                        <p:tgtEl>
                                          <p:spTgt spid="1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5">
                                            <p:txEl>
                                              <p:pRg st="3" end="3"/>
                                            </p:txEl>
                                          </p:spTgt>
                                        </p:tgtEl>
                                        <p:attrNameLst>
                                          <p:attrName>style.visibility</p:attrName>
                                        </p:attrNameLst>
                                      </p:cBhvr>
                                      <p:to>
                                        <p:strVal val="visible"/>
                                      </p:to>
                                    </p:set>
                                    <p:animEffect transition="in" filter="fade">
                                      <p:cBhvr>
                                        <p:cTn id="22" dur="1000"/>
                                        <p:tgtEl>
                                          <p:spTgt spid="18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306275" y="77672"/>
            <a:ext cx="7667400" cy="1081450"/>
          </a:xfrm>
          <a:prstGeom prst="rect">
            <a:avLst/>
          </a:prstGeom>
          <a:noFill/>
          <a:ln>
            <a:noFill/>
          </a:ln>
        </p:spPr>
        <p:txBody>
          <a:bodyPr spcFirstLastPara="1" wrap="square" lIns="91425" tIns="91425" rIns="91425" bIns="91425" anchor="t" anchorCtr="0">
            <a:noAutofit/>
          </a:bodyPr>
          <a:lstStyle/>
          <a:p>
            <a:pPr lvl="0"/>
            <a:r>
              <a:rPr lang="es-ES_tradnl" sz="3600" b="1"/>
              <a:t>Cambiar actitudes y promover la participación activa. </a:t>
            </a:r>
          </a:p>
        </p:txBody>
      </p:sp>
      <p:sp>
        <p:nvSpPr>
          <p:cNvPr id="193" name="Google Shape;193;p26"/>
          <p:cNvSpPr txBox="1">
            <a:spLocks noGrp="1"/>
          </p:cNvSpPr>
          <p:nvPr>
            <p:ph type="body" idx="1"/>
          </p:nvPr>
        </p:nvSpPr>
        <p:spPr>
          <a:xfrm>
            <a:off x="306275" y="1236123"/>
            <a:ext cx="8163957" cy="3451379"/>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chemeClr val="dk1"/>
                </a:solidFill>
                <a:sym typeface="Avenir"/>
              </a:rPr>
              <a:t>Escuchemos a las necesidades de las personas con discapacidades de nuestra comunidad</a:t>
            </a:r>
            <a:r>
              <a:rPr lang="es-ES_tradnl" dirty="0">
                <a:solidFill>
                  <a:schemeClr val="dk1"/>
                </a:solidFill>
              </a:rPr>
              <a:t>. </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chemeClr val="dk1"/>
                </a:solidFill>
                <a:sym typeface="Avenir"/>
              </a:rPr>
              <a:t>Procuren que las personas con discapacidades puedan hacer trabajo voluntario con un horario flexible. </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sym typeface="Avenir"/>
              </a:rPr>
              <a:t>Vean quien es la persona mas reconocida en la comunidad por sus gestos de bienvenida</a:t>
            </a:r>
            <a:r>
              <a:rPr lang="es-ES_tradnl" dirty="0">
                <a:solidFill>
                  <a:srgbClr val="000000"/>
                </a:solidFill>
              </a:rPr>
              <a:t>, vean que cosas hacen.</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sym typeface="Avenir"/>
              </a:rPr>
              <a:t>Pregunten a las Personas con discapacidades que necesitan                         para poder continuar con su compromiso comunitario.</a:t>
            </a:r>
          </a:p>
          <a:p>
            <a:pPr marL="0" marR="0" lvl="0" indent="0" algn="l" rtl="0">
              <a:lnSpc>
                <a:spcPct val="150000"/>
              </a:lnSpc>
              <a:spcBef>
                <a:spcPts val="1600"/>
              </a:spcBef>
              <a:spcAft>
                <a:spcPts val="1600"/>
              </a:spcAft>
              <a:buClr>
                <a:schemeClr val="dk2"/>
              </a:buClr>
              <a:buSzPts val="1800"/>
              <a:buFont typeface="Avenir"/>
              <a:buNone/>
            </a:pPr>
            <a:endParaRPr lang="es-ES_tradnl" sz="18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10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
                                            <p:txEl>
                                              <p:pRg st="1" end="1"/>
                                            </p:txEl>
                                          </p:spTgt>
                                        </p:tgtEl>
                                        <p:attrNameLst>
                                          <p:attrName>style.visibility</p:attrName>
                                        </p:attrNameLst>
                                      </p:cBhvr>
                                      <p:to>
                                        <p:strVal val="visible"/>
                                      </p:to>
                                    </p:set>
                                    <p:animEffect transition="in" filter="fade">
                                      <p:cBhvr>
                                        <p:cTn id="12" dur="1000"/>
                                        <p:tgtEl>
                                          <p:spTgt spid="1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3">
                                            <p:txEl>
                                              <p:pRg st="2" end="2"/>
                                            </p:txEl>
                                          </p:spTgt>
                                        </p:tgtEl>
                                        <p:attrNameLst>
                                          <p:attrName>style.visibility</p:attrName>
                                        </p:attrNameLst>
                                      </p:cBhvr>
                                      <p:to>
                                        <p:strVal val="visible"/>
                                      </p:to>
                                    </p:set>
                                    <p:animEffect transition="in" filter="fade">
                                      <p:cBhvr>
                                        <p:cTn id="17" dur="1000"/>
                                        <p:tgtEl>
                                          <p:spTgt spid="1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xEl>
                                              <p:pRg st="3" end="3"/>
                                            </p:txEl>
                                          </p:spTgt>
                                        </p:tgtEl>
                                        <p:attrNameLst>
                                          <p:attrName>style.visibility</p:attrName>
                                        </p:attrNameLst>
                                      </p:cBhvr>
                                      <p:to>
                                        <p:strVal val="visible"/>
                                      </p:to>
                                    </p:set>
                                    <p:animEffect transition="in" filter="fade">
                                      <p:cBhvr>
                                        <p:cTn id="22" dur="1000"/>
                                        <p:tgtEl>
                                          <p:spTgt spid="1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249750" y="125769"/>
            <a:ext cx="7812022" cy="95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3600" b="1" i="0" u="none" strike="noStrike" cap="none">
                <a:solidFill>
                  <a:srgbClr val="000000"/>
                </a:solidFill>
                <a:latin typeface="Avenir"/>
                <a:ea typeface="Avenir"/>
                <a:cs typeface="Avenir"/>
                <a:sym typeface="Avenir"/>
              </a:rPr>
              <a:t>Area de comunicaciones</a:t>
            </a:r>
          </a:p>
        </p:txBody>
      </p:sp>
      <p:sp>
        <p:nvSpPr>
          <p:cNvPr id="199" name="Google Shape;199;p27"/>
          <p:cNvSpPr txBox="1">
            <a:spLocks noGrp="1"/>
          </p:cNvSpPr>
          <p:nvPr>
            <p:ph type="body" idx="1"/>
          </p:nvPr>
        </p:nvSpPr>
        <p:spPr>
          <a:xfrm>
            <a:off x="423005" y="865614"/>
            <a:ext cx="8644500" cy="3732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sym typeface="Avenir"/>
              </a:rPr>
              <a:t>Nueva información: pensemos </a:t>
            </a:r>
            <a:r>
              <a:rPr lang="es-ES_tradnl" dirty="0">
                <a:solidFill>
                  <a:srgbClr val="000000"/>
                </a:solidFill>
              </a:rPr>
              <a:t>como se puede ayudar a alguien que tiene problemas de visión, auditivo o de comprensión en general.</a:t>
            </a:r>
            <a:r>
              <a:rPr lang="es-ES_tradnl" sz="1800" b="0" i="0" u="none" strike="noStrike" cap="none" dirty="0">
                <a:solidFill>
                  <a:srgbClr val="000000"/>
                </a:solidFill>
                <a:sym typeface="Avenir"/>
              </a:rPr>
              <a:t> </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sym typeface="Avenir"/>
              </a:rPr>
              <a:t>Información existente: vean la posibilidad de tener la disponible en formatos accesibles, por ejemplo con tamaño de letra mas grande. </a:t>
            </a:r>
            <a:endParaRPr lang="es-ES_tradnl" dirty="0">
              <a:solidFill>
                <a:srgbClr val="000000"/>
              </a:solidFill>
            </a:endParaRP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sym typeface="Avenir"/>
              </a:rPr>
              <a:t>Contraten personas con discapacidades que les ayuden a crear el </a:t>
            </a:r>
            <a:r>
              <a:rPr lang="es-ES_tradnl" sz="1800" b="0" i="0" u="none" strike="noStrike" cap="none" dirty="0" err="1">
                <a:solidFill>
                  <a:srgbClr val="000000"/>
                </a:solidFill>
                <a:sym typeface="Avenir"/>
              </a:rPr>
              <a:t>contendio</a:t>
            </a:r>
            <a:r>
              <a:rPr lang="es-ES_tradnl" sz="1800" b="0" i="0" u="none" strike="noStrike" cap="none" dirty="0">
                <a:solidFill>
                  <a:srgbClr val="000000"/>
                </a:solidFill>
                <a:sym typeface="Avenir"/>
              </a:rPr>
              <a:t> de las comunicaciones o anuncios relacionados con el tema.</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sym typeface="Avenir"/>
              </a:rPr>
              <a:t>Usen letras fáciles de leer y con alto contraste.</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sym typeface="Avenir"/>
              </a:rPr>
              <a:t>Usen subtítulos, traductores, o lenguaje de señas.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1000"/>
                                        <p:tgtEl>
                                          <p:spTgt spid="1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Effect transition="in" filter="fade">
                                      <p:cBhvr>
                                        <p:cTn id="12" dur="1000"/>
                                        <p:tgtEl>
                                          <p:spTgt spid="1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Effect transition="in" filter="fade">
                                      <p:cBhvr>
                                        <p:cTn id="17" dur="1000"/>
                                        <p:tgtEl>
                                          <p:spTgt spid="1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
                                            <p:txEl>
                                              <p:pRg st="3" end="3"/>
                                            </p:txEl>
                                          </p:spTgt>
                                        </p:tgtEl>
                                        <p:attrNameLst>
                                          <p:attrName>style.visibility</p:attrName>
                                        </p:attrNameLst>
                                      </p:cBhvr>
                                      <p:to>
                                        <p:strVal val="visible"/>
                                      </p:to>
                                    </p:set>
                                    <p:animEffect transition="in" filter="fade">
                                      <p:cBhvr>
                                        <p:cTn id="22" dur="1000"/>
                                        <p:tgtEl>
                                          <p:spTgt spid="1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
                                            <p:txEl>
                                              <p:pRg st="4" end="4"/>
                                            </p:txEl>
                                          </p:spTgt>
                                        </p:tgtEl>
                                        <p:attrNameLst>
                                          <p:attrName>style.visibility</p:attrName>
                                        </p:attrNameLst>
                                      </p:cBhvr>
                                      <p:to>
                                        <p:strVal val="visible"/>
                                      </p:to>
                                    </p:set>
                                    <p:animEffect transition="in" filter="fade">
                                      <p:cBhvr>
                                        <p:cTn id="27" dur="1000"/>
                                        <p:tgtEl>
                                          <p:spTgt spid="1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311700" y="262500"/>
            <a:ext cx="7667400" cy="95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3600" b="1" i="0" u="none" strike="noStrike" cap="none" dirty="0">
                <a:solidFill>
                  <a:srgbClr val="000000"/>
                </a:solidFill>
                <a:latin typeface="Avenir"/>
                <a:ea typeface="Avenir"/>
                <a:cs typeface="Avenir"/>
                <a:sym typeface="Avenir"/>
              </a:rPr>
              <a:t>Accesibilidad en los Edificios</a:t>
            </a:r>
          </a:p>
        </p:txBody>
      </p:sp>
      <p:sp>
        <p:nvSpPr>
          <p:cNvPr id="205" name="Google Shape;205;p28"/>
          <p:cNvSpPr txBox="1">
            <a:spLocks noGrp="1"/>
          </p:cNvSpPr>
          <p:nvPr>
            <p:ph type="body" idx="1"/>
          </p:nvPr>
        </p:nvSpPr>
        <p:spPr>
          <a:xfrm>
            <a:off x="311700" y="843747"/>
            <a:ext cx="8756623" cy="4132513"/>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Consideren como la gente llega al edificio.</a:t>
            </a:r>
          </a:p>
          <a:p>
            <a:pPr marL="457200" marR="0" lvl="0" indent="-342900" algn="l" rtl="0">
              <a:lnSpc>
                <a:spcPct val="150000"/>
              </a:lnSpc>
              <a:spcBef>
                <a:spcPts val="0"/>
              </a:spcBef>
              <a:spcAft>
                <a:spcPts val="0"/>
              </a:spcAft>
              <a:buClr>
                <a:srgbClr val="000000"/>
              </a:buClr>
              <a:buSzPts val="1800"/>
              <a:buFont typeface="Avenir"/>
              <a:buChar char="●"/>
            </a:pPr>
            <a:r>
              <a:rPr lang="es-ES_tradnl" dirty="0">
                <a:solidFill>
                  <a:srgbClr val="000000"/>
                </a:solidFill>
              </a:rPr>
              <a:t>Den información al respecto de estacionamiento y acceso para sillas de ruedas</a:t>
            </a:r>
            <a:r>
              <a:rPr lang="es-ES_tradnl" sz="1800" b="0" i="0" u="none" strike="noStrike" cap="none" dirty="0">
                <a:solidFill>
                  <a:srgbClr val="000000"/>
                </a:solidFill>
                <a:latin typeface="Avenir"/>
                <a:ea typeface="Avenir"/>
                <a:cs typeface="Avenir"/>
                <a:sym typeface="Avenir"/>
              </a:rPr>
              <a:t>. </a:t>
            </a:r>
          </a:p>
          <a:p>
            <a:pPr marL="457200" marR="0" lvl="0" indent="-342900" algn="l" rtl="0">
              <a:lnSpc>
                <a:spcPct val="150000"/>
              </a:lnSpc>
              <a:spcBef>
                <a:spcPts val="0"/>
              </a:spcBef>
              <a:spcAft>
                <a:spcPts val="0"/>
              </a:spcAft>
              <a:buClr>
                <a:srgbClr val="000000"/>
              </a:buClr>
              <a:buSzPts val="1800"/>
              <a:buFont typeface="Avenir"/>
              <a:buChar char="●"/>
            </a:pPr>
            <a:r>
              <a:rPr lang="es-ES_tradnl" dirty="0">
                <a:solidFill>
                  <a:srgbClr val="000000"/>
                </a:solidFill>
              </a:rPr>
              <a:t>Liberen de obstáculos los pasillos internos y las veredas.</a:t>
            </a:r>
          </a:p>
          <a:p>
            <a:pPr marL="457200" marR="0" lvl="0" indent="-342900" algn="l" rtl="0">
              <a:lnSpc>
                <a:spcPct val="150000"/>
              </a:lnSpc>
              <a:spcBef>
                <a:spcPts val="0"/>
              </a:spcBef>
              <a:spcAft>
                <a:spcPts val="0"/>
              </a:spcAft>
              <a:buClr>
                <a:srgbClr val="000000"/>
              </a:buClr>
              <a:buSzPts val="1800"/>
              <a:buFont typeface="Avenir"/>
              <a:buChar char="●"/>
            </a:pPr>
            <a:r>
              <a:rPr lang="es-ES_tradnl" dirty="0">
                <a:solidFill>
                  <a:srgbClr val="000000"/>
                </a:solidFill>
              </a:rPr>
              <a:t>Elevadores. Traten de que sean accesibles para diversos miembros.</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Instalen señalizaciones que sean claras y de alto contraste.</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Acústica de las salas: Es importante que tenga el mínimo eco.</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Indiquen donde se encuentran los sanitarios accesibles. </a:t>
            </a:r>
          </a:p>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Tengan una área tranquila con luz graduable.</a:t>
            </a:r>
          </a:p>
          <a:p>
            <a:pPr marL="0" marR="0" lvl="0" indent="0" algn="l" rtl="0">
              <a:lnSpc>
                <a:spcPct val="150000"/>
              </a:lnSpc>
              <a:spcBef>
                <a:spcPts val="1000"/>
              </a:spcBef>
              <a:spcAft>
                <a:spcPts val="1600"/>
              </a:spcAft>
              <a:buClr>
                <a:schemeClr val="dk2"/>
              </a:buClr>
              <a:buSzPts val="1800"/>
              <a:buFont typeface="Avenir"/>
              <a:buNone/>
            </a:pPr>
            <a:endParaRPr lang="es-ES_tradnl" sz="1800" b="0" i="0" u="none" strike="noStrike" cap="none" dirty="0">
              <a:solidFill>
                <a:srgbClr val="00000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animEffect transition="in" filter="fade">
                                      <p:cBhvr>
                                        <p:cTn id="7" dur="1000"/>
                                        <p:tgtEl>
                                          <p:spTgt spid="2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
                                            <p:txEl>
                                              <p:pRg st="1" end="1"/>
                                            </p:txEl>
                                          </p:spTgt>
                                        </p:tgtEl>
                                        <p:attrNameLst>
                                          <p:attrName>style.visibility</p:attrName>
                                        </p:attrNameLst>
                                      </p:cBhvr>
                                      <p:to>
                                        <p:strVal val="visible"/>
                                      </p:to>
                                    </p:set>
                                    <p:animEffect transition="in" filter="fade">
                                      <p:cBhvr>
                                        <p:cTn id="12" dur="1000"/>
                                        <p:tgtEl>
                                          <p:spTgt spid="2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
                                            <p:txEl>
                                              <p:pRg st="2" end="2"/>
                                            </p:txEl>
                                          </p:spTgt>
                                        </p:tgtEl>
                                        <p:attrNameLst>
                                          <p:attrName>style.visibility</p:attrName>
                                        </p:attrNameLst>
                                      </p:cBhvr>
                                      <p:to>
                                        <p:strVal val="visible"/>
                                      </p:to>
                                    </p:set>
                                    <p:animEffect transition="in" filter="fade">
                                      <p:cBhvr>
                                        <p:cTn id="17" dur="1000"/>
                                        <p:tgtEl>
                                          <p:spTgt spid="2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
                                            <p:txEl>
                                              <p:pRg st="3" end="3"/>
                                            </p:txEl>
                                          </p:spTgt>
                                        </p:tgtEl>
                                        <p:attrNameLst>
                                          <p:attrName>style.visibility</p:attrName>
                                        </p:attrNameLst>
                                      </p:cBhvr>
                                      <p:to>
                                        <p:strVal val="visible"/>
                                      </p:to>
                                    </p:set>
                                    <p:animEffect transition="in" filter="fade">
                                      <p:cBhvr>
                                        <p:cTn id="22" dur="1000"/>
                                        <p:tgtEl>
                                          <p:spTgt spid="2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
                                            <p:txEl>
                                              <p:pRg st="4" end="4"/>
                                            </p:txEl>
                                          </p:spTgt>
                                        </p:tgtEl>
                                        <p:attrNameLst>
                                          <p:attrName>style.visibility</p:attrName>
                                        </p:attrNameLst>
                                      </p:cBhvr>
                                      <p:to>
                                        <p:strVal val="visible"/>
                                      </p:to>
                                    </p:set>
                                    <p:animEffect transition="in" filter="fade">
                                      <p:cBhvr>
                                        <p:cTn id="27" dur="1000"/>
                                        <p:tgtEl>
                                          <p:spTgt spid="20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
                                            <p:txEl>
                                              <p:pRg st="5" end="5"/>
                                            </p:txEl>
                                          </p:spTgt>
                                        </p:tgtEl>
                                        <p:attrNameLst>
                                          <p:attrName>style.visibility</p:attrName>
                                        </p:attrNameLst>
                                      </p:cBhvr>
                                      <p:to>
                                        <p:strVal val="visible"/>
                                      </p:to>
                                    </p:set>
                                    <p:animEffect transition="in" filter="fade">
                                      <p:cBhvr>
                                        <p:cTn id="32" dur="1000"/>
                                        <p:tgtEl>
                                          <p:spTgt spid="20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
                                            <p:txEl>
                                              <p:pRg st="6" end="6"/>
                                            </p:txEl>
                                          </p:spTgt>
                                        </p:tgtEl>
                                        <p:attrNameLst>
                                          <p:attrName>style.visibility</p:attrName>
                                        </p:attrNameLst>
                                      </p:cBhvr>
                                      <p:to>
                                        <p:strVal val="visible"/>
                                      </p:to>
                                    </p:set>
                                    <p:animEffect transition="in" filter="fade">
                                      <p:cBhvr>
                                        <p:cTn id="37" dur="1000"/>
                                        <p:tgtEl>
                                          <p:spTgt spid="20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
                                            <p:txEl>
                                              <p:pRg st="7" end="7"/>
                                            </p:txEl>
                                          </p:spTgt>
                                        </p:tgtEl>
                                        <p:attrNameLst>
                                          <p:attrName>style.visibility</p:attrName>
                                        </p:attrNameLst>
                                      </p:cBhvr>
                                      <p:to>
                                        <p:strVal val="visible"/>
                                      </p:to>
                                    </p:set>
                                    <p:animEffect transition="in" filter="fade">
                                      <p:cBhvr>
                                        <p:cTn id="42" dur="1000"/>
                                        <p:tgtEl>
                                          <p:spTgt spid="20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29"/>
          <p:cNvSpPr txBox="1">
            <a:spLocks noGrp="1"/>
          </p:cNvSpPr>
          <p:nvPr>
            <p:ph type="body" idx="1"/>
          </p:nvPr>
        </p:nvSpPr>
        <p:spPr>
          <a:xfrm>
            <a:off x="4619450" y="2039149"/>
            <a:ext cx="3987300" cy="124306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dk2"/>
              </a:buClr>
              <a:buSzPts val="1800"/>
              <a:buFont typeface="Avenir"/>
              <a:buNone/>
            </a:pPr>
            <a:r>
              <a:rPr lang="es-ES_tradnl" sz="1800" b="0" i="0" u="none" strike="noStrike" cap="none" dirty="0">
                <a:solidFill>
                  <a:srgbClr val="000000"/>
                </a:solidFill>
                <a:latin typeface="Avenir"/>
                <a:ea typeface="Avenir"/>
                <a:cs typeface="Avenir"/>
                <a:sym typeface="Avenir"/>
              </a:rPr>
              <a:t>Elijan una o dos cosas que ustedes piensan que pueden hacer que sucedan en esta comunidad. </a:t>
            </a:r>
          </a:p>
        </p:txBody>
      </p:sp>
      <p:pic>
        <p:nvPicPr>
          <p:cNvPr id="212" name="Google Shape;212;p29" descr="Picture: someone writing in a laptom" title="Laptom"/>
          <p:cNvPicPr preferRelativeResize="0"/>
          <p:nvPr/>
        </p:nvPicPr>
        <p:blipFill rotWithShape="1">
          <a:blip r:embed="rId3">
            <a:alphaModFix/>
          </a:blip>
          <a:srcRect/>
          <a:stretch/>
        </p:blipFill>
        <p:spPr>
          <a:xfrm>
            <a:off x="421375" y="1288513"/>
            <a:ext cx="3849729" cy="2566486"/>
          </a:xfrm>
          <a:prstGeom prst="rect">
            <a:avLst/>
          </a:prstGeom>
          <a:noFill/>
          <a:ln>
            <a:noFill/>
          </a:ln>
        </p:spPr>
      </p:pic>
      <p:sp>
        <p:nvSpPr>
          <p:cNvPr id="210" name="Google Shape;210;p29"/>
          <p:cNvSpPr txBox="1">
            <a:spLocks noGrp="1"/>
          </p:cNvSpPr>
          <p:nvPr>
            <p:ph type="title"/>
          </p:nvPr>
        </p:nvSpPr>
        <p:spPr>
          <a:xfrm>
            <a:off x="311700" y="262499"/>
            <a:ext cx="7667400" cy="7334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3600" b="1" i="0" u="none" strike="noStrike" cap="none">
                <a:solidFill>
                  <a:srgbClr val="000000"/>
                </a:solidFill>
                <a:latin typeface="Avenir"/>
                <a:ea typeface="Avenir"/>
                <a:cs typeface="Avenir"/>
                <a:sym typeface="Avenir"/>
              </a:rPr>
              <a:t>Provemos nuestras estrategias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1126156" y="2358075"/>
            <a:ext cx="8017844" cy="246418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venir"/>
              <a:buNone/>
            </a:pPr>
            <a:r>
              <a:rPr lang="sv-SE" sz="8000" u="none" strike="noStrike" cap="none">
                <a:solidFill>
                  <a:schemeClr val="dk1"/>
                </a:solidFill>
                <a:latin typeface="Helvetica Neue Medium" panose="02000503000000020004" pitchFamily="2" charset="0"/>
                <a:ea typeface="Helvetica Neue Medium" panose="02000503000000020004" pitchFamily="2" charset="0"/>
                <a:cs typeface="Helvetica Neue Medium" panose="02000503000000020004" pitchFamily="2" charset="0"/>
                <a:sym typeface="Avenir"/>
              </a:rPr>
              <a:t>¿Cúal es el siguiente paso?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1"/>
          <p:cNvSpPr txBox="1">
            <a:spLocks noGrp="1"/>
          </p:cNvSpPr>
          <p:nvPr>
            <p:ph type="body" idx="1"/>
          </p:nvPr>
        </p:nvSpPr>
        <p:spPr>
          <a:xfrm>
            <a:off x="311700" y="1238250"/>
            <a:ext cx="4398300" cy="2542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Boletín/anuncios</a:t>
            </a:r>
          </a:p>
          <a:p>
            <a:pPr marL="457200" marR="0" lvl="0" indent="-342900" algn="l" rtl="0">
              <a:lnSpc>
                <a:spcPct val="115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Social media</a:t>
            </a:r>
          </a:p>
          <a:p>
            <a:pPr marL="457200" marR="0" lvl="0" indent="-342900" algn="l" rtl="0">
              <a:lnSpc>
                <a:spcPct val="115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Sitios web</a:t>
            </a:r>
          </a:p>
          <a:p>
            <a:pPr marL="457200" marR="0" lvl="0" indent="-342900" algn="l" rtl="0">
              <a:lnSpc>
                <a:spcPct val="115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Email (ej. Lista comunitaria)</a:t>
            </a:r>
          </a:p>
          <a:p>
            <a:pPr marL="457200" marR="0" lvl="0" indent="-342900" algn="l" rtl="0">
              <a:lnSpc>
                <a:spcPct val="115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Mapathons</a:t>
            </a:r>
          </a:p>
          <a:p>
            <a:pPr marL="457200" marR="0" lvl="0" indent="-342900" algn="l" rtl="0">
              <a:lnSpc>
                <a:spcPct val="115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Organizaciones para Personas con Discapacidades</a:t>
            </a:r>
          </a:p>
        </p:txBody>
      </p:sp>
      <p:pic>
        <p:nvPicPr>
          <p:cNvPr id="224" name="Google Shape;224;p31" descr="Picture: A person surging Our Doors Are Open webpage." title="Our Doors Are Open Webpage"/>
          <p:cNvPicPr preferRelativeResize="0"/>
          <p:nvPr/>
        </p:nvPicPr>
        <p:blipFill rotWithShape="1">
          <a:blip r:embed="rId3">
            <a:alphaModFix/>
          </a:blip>
          <a:srcRect l="11174" t="3068" b="2225"/>
          <a:stretch/>
        </p:blipFill>
        <p:spPr>
          <a:xfrm>
            <a:off x="4710000" y="1259413"/>
            <a:ext cx="3693056" cy="2624676"/>
          </a:xfrm>
          <a:prstGeom prst="rect">
            <a:avLst/>
          </a:prstGeom>
          <a:noFill/>
          <a:ln>
            <a:noFill/>
          </a:ln>
        </p:spPr>
      </p:pic>
      <p:sp>
        <p:nvSpPr>
          <p:cNvPr id="222" name="Google Shape;222;p31"/>
          <p:cNvSpPr txBox="1">
            <a:spLocks noGrp="1"/>
          </p:cNvSpPr>
          <p:nvPr>
            <p:ph type="title"/>
          </p:nvPr>
        </p:nvSpPr>
        <p:spPr>
          <a:xfrm>
            <a:off x="311700" y="262500"/>
            <a:ext cx="7667400" cy="9757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3600" b="1" i="0" u="none" strike="noStrike" cap="none" dirty="0">
                <a:solidFill>
                  <a:srgbClr val="000000"/>
                </a:solidFill>
                <a:latin typeface="Avenir"/>
                <a:ea typeface="Avenir"/>
                <a:cs typeface="Avenir"/>
                <a:sym typeface="Avenir"/>
              </a:rPr>
              <a:t>Como buscar nuevos miembros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xEl>
                                              <p:pRg st="0" end="0"/>
                                            </p:txEl>
                                          </p:spTgt>
                                        </p:tgtEl>
                                        <p:attrNameLst>
                                          <p:attrName>style.visibility</p:attrName>
                                        </p:attrNameLst>
                                      </p:cBhvr>
                                      <p:to>
                                        <p:strVal val="visible"/>
                                      </p:to>
                                    </p:set>
                                    <p:animEffect transition="in" filter="fade">
                                      <p:cBhvr>
                                        <p:cTn id="7" dur="1000"/>
                                        <p:tgtEl>
                                          <p:spTgt spid="2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xEl>
                                              <p:pRg st="1" end="1"/>
                                            </p:txEl>
                                          </p:spTgt>
                                        </p:tgtEl>
                                        <p:attrNameLst>
                                          <p:attrName>style.visibility</p:attrName>
                                        </p:attrNameLst>
                                      </p:cBhvr>
                                      <p:to>
                                        <p:strVal val="visible"/>
                                      </p:to>
                                    </p:set>
                                    <p:animEffect transition="in" filter="fade">
                                      <p:cBhvr>
                                        <p:cTn id="12" dur="1000"/>
                                        <p:tgtEl>
                                          <p:spTgt spid="2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3">
                                            <p:txEl>
                                              <p:pRg st="2" end="2"/>
                                            </p:txEl>
                                          </p:spTgt>
                                        </p:tgtEl>
                                        <p:attrNameLst>
                                          <p:attrName>style.visibility</p:attrName>
                                        </p:attrNameLst>
                                      </p:cBhvr>
                                      <p:to>
                                        <p:strVal val="visible"/>
                                      </p:to>
                                    </p:set>
                                    <p:animEffect transition="in" filter="fade">
                                      <p:cBhvr>
                                        <p:cTn id="17" dur="1000"/>
                                        <p:tgtEl>
                                          <p:spTgt spid="2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3">
                                            <p:txEl>
                                              <p:pRg st="3" end="3"/>
                                            </p:txEl>
                                          </p:spTgt>
                                        </p:tgtEl>
                                        <p:attrNameLst>
                                          <p:attrName>style.visibility</p:attrName>
                                        </p:attrNameLst>
                                      </p:cBhvr>
                                      <p:to>
                                        <p:strVal val="visible"/>
                                      </p:to>
                                    </p:set>
                                    <p:animEffect transition="in" filter="fade">
                                      <p:cBhvr>
                                        <p:cTn id="22" dur="1000"/>
                                        <p:tgtEl>
                                          <p:spTgt spid="2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3">
                                            <p:txEl>
                                              <p:pRg st="4" end="4"/>
                                            </p:txEl>
                                          </p:spTgt>
                                        </p:tgtEl>
                                        <p:attrNameLst>
                                          <p:attrName>style.visibility</p:attrName>
                                        </p:attrNameLst>
                                      </p:cBhvr>
                                      <p:to>
                                        <p:strVal val="visible"/>
                                      </p:to>
                                    </p:set>
                                    <p:animEffect transition="in" filter="fade">
                                      <p:cBhvr>
                                        <p:cTn id="27" dur="1000"/>
                                        <p:tgtEl>
                                          <p:spTgt spid="2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3">
                                            <p:txEl>
                                              <p:pRg st="5" end="5"/>
                                            </p:txEl>
                                          </p:spTgt>
                                        </p:tgtEl>
                                        <p:attrNameLst>
                                          <p:attrName>style.visibility</p:attrName>
                                        </p:attrNameLst>
                                      </p:cBhvr>
                                      <p:to>
                                        <p:strVal val="visible"/>
                                      </p:to>
                                    </p:set>
                                    <p:animEffect transition="in" filter="fade">
                                      <p:cBhvr>
                                        <p:cTn id="32" dur="1000"/>
                                        <p:tgtEl>
                                          <p:spTgt spid="2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txBox="1">
            <a:spLocks noGrp="1"/>
          </p:cNvSpPr>
          <p:nvPr>
            <p:ph type="title"/>
          </p:nvPr>
        </p:nvSpPr>
        <p:spPr>
          <a:xfrm>
            <a:off x="1614300" y="2512725"/>
            <a:ext cx="7529700" cy="160688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venir"/>
              <a:buNone/>
            </a:pPr>
            <a:r>
              <a:rPr lang="es-ES_tradnl" sz="9600" b="1" i="0" u="none" strike="noStrike" cap="none">
                <a:solidFill>
                  <a:schemeClr val="dk1"/>
                </a:solidFill>
                <a:latin typeface="Avenir"/>
                <a:ea typeface="Avenir"/>
                <a:cs typeface="Avenir"/>
                <a:sym typeface="Avenir"/>
              </a:rPr>
              <a:t>Bienvenidos!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311700" y="262500"/>
            <a:ext cx="7667400" cy="8545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2800" b="0" i="0" u="none" strike="noStrike" cap="none" dirty="0">
                <a:solidFill>
                  <a:srgbClr val="000000"/>
                </a:solidFill>
                <a:latin typeface="Avenir"/>
                <a:ea typeface="Avenir"/>
                <a:cs typeface="Avenir"/>
                <a:sym typeface="Avenir"/>
              </a:rPr>
              <a:t>¿Más información?</a:t>
            </a:r>
          </a:p>
        </p:txBody>
      </p:sp>
      <p:sp>
        <p:nvSpPr>
          <p:cNvPr id="230" name="Google Shape;230;p32"/>
          <p:cNvSpPr txBox="1">
            <a:spLocks noGrp="1"/>
          </p:cNvSpPr>
          <p:nvPr>
            <p:ph type="body" idx="1"/>
          </p:nvPr>
        </p:nvSpPr>
        <p:spPr>
          <a:xfrm>
            <a:off x="300750" y="1117050"/>
            <a:ext cx="8644500" cy="290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venir"/>
              <a:buNone/>
            </a:pPr>
            <a:r>
              <a:rPr lang="es-ES_tradnl" b="0" i="0" u="none" strike="noStrike" cap="none" dirty="0" err="1">
                <a:solidFill>
                  <a:schemeClr val="tx1"/>
                </a:solidFill>
                <a:latin typeface="Avenir"/>
                <a:ea typeface="Avenir"/>
                <a:cs typeface="Avenir"/>
                <a:sym typeface="Avenir"/>
              </a:rPr>
              <a:t>Website</a:t>
            </a:r>
            <a:r>
              <a:rPr lang="es-ES_tradnl" b="0" i="0" u="none" strike="noStrike" cap="none" dirty="0">
                <a:solidFill>
                  <a:schemeClr val="tx1"/>
                </a:solidFill>
                <a:latin typeface="Avenir"/>
                <a:ea typeface="Avenir"/>
                <a:cs typeface="Avenir"/>
                <a:sym typeface="Avenir"/>
              </a:rPr>
              <a:t>: </a:t>
            </a:r>
            <a:r>
              <a:rPr lang="es-ES_tradnl" b="0" i="0" u="sng" strike="noStrike" cap="none" dirty="0">
                <a:solidFill>
                  <a:schemeClr val="hlink"/>
                </a:solidFill>
                <a:latin typeface="Avenir"/>
                <a:ea typeface="Avenir"/>
                <a:cs typeface="Avenir"/>
                <a:sym typeface="Avenir"/>
                <a:hlinkClick r:id="rId3"/>
              </a:rPr>
              <a:t>http://opendoors.idrc.ocadu.ca/open-your-doors/</a:t>
            </a:r>
            <a:endParaRPr lang="es-ES_tradnl" b="0" i="0" u="none" strike="noStrike" cap="none" dirty="0">
              <a:solidFill>
                <a:schemeClr val="dk2"/>
              </a:solidFill>
              <a:latin typeface="Avenir"/>
              <a:ea typeface="Avenir"/>
              <a:cs typeface="Avenir"/>
              <a:sym typeface="Avenir"/>
            </a:endParaRPr>
          </a:p>
          <a:p>
            <a:pPr marL="457200" marR="0" lvl="0" indent="-317500" algn="l" rtl="0">
              <a:lnSpc>
                <a:spcPct val="115000"/>
              </a:lnSpc>
              <a:spcBef>
                <a:spcPts val="1600"/>
              </a:spcBef>
              <a:spcAft>
                <a:spcPts val="0"/>
              </a:spcAft>
              <a:buClr>
                <a:schemeClr val="dk2"/>
              </a:buClr>
              <a:buSzPts val="1400"/>
              <a:buFont typeface="Avenir"/>
              <a:buChar char="●"/>
            </a:pPr>
            <a:r>
              <a:rPr lang="es-ES_tradnl" b="0" i="0" u="none" strike="noStrike" cap="none" dirty="0" err="1">
                <a:solidFill>
                  <a:schemeClr val="tx1"/>
                </a:solidFill>
                <a:latin typeface="Avenir"/>
                <a:ea typeface="Avenir"/>
                <a:cs typeface="Avenir"/>
                <a:sym typeface="Avenir"/>
              </a:rPr>
              <a:t>Our</a:t>
            </a:r>
            <a:r>
              <a:rPr lang="es-ES_tradnl" b="0" i="0" u="none" strike="noStrike" cap="none" dirty="0">
                <a:solidFill>
                  <a:schemeClr val="tx1"/>
                </a:solidFill>
                <a:latin typeface="Avenir"/>
                <a:ea typeface="Avenir"/>
                <a:cs typeface="Avenir"/>
                <a:sym typeface="Avenir"/>
              </a:rPr>
              <a:t> </a:t>
            </a:r>
            <a:r>
              <a:rPr lang="es-ES_tradnl" b="0" i="0" u="none" strike="noStrike" cap="none" dirty="0" err="1">
                <a:solidFill>
                  <a:schemeClr val="tx1"/>
                </a:solidFill>
                <a:latin typeface="Avenir"/>
                <a:ea typeface="Avenir"/>
                <a:cs typeface="Avenir"/>
                <a:sym typeface="Avenir"/>
              </a:rPr>
              <a:t>Doors</a:t>
            </a:r>
            <a:r>
              <a:rPr lang="es-ES_tradnl" b="0" i="0" u="none" strike="noStrike" cap="none" dirty="0">
                <a:solidFill>
                  <a:schemeClr val="tx1"/>
                </a:solidFill>
                <a:latin typeface="Avenir"/>
                <a:ea typeface="Avenir"/>
                <a:cs typeface="Avenir"/>
                <a:sym typeface="Avenir"/>
              </a:rPr>
              <a:t> are Open </a:t>
            </a:r>
            <a:r>
              <a:rPr lang="es-ES_tradnl" b="0" i="0" u="none" strike="noStrike" cap="none" dirty="0" err="1">
                <a:solidFill>
                  <a:schemeClr val="tx1"/>
                </a:solidFill>
                <a:latin typeface="Avenir"/>
                <a:ea typeface="Avenir"/>
                <a:cs typeface="Avenir"/>
                <a:sym typeface="Avenir"/>
              </a:rPr>
              <a:t>Guide</a:t>
            </a:r>
            <a:r>
              <a:rPr lang="es-ES_tradnl" b="0" i="0" u="none" strike="noStrike" cap="none" dirty="0">
                <a:solidFill>
                  <a:schemeClr val="tx1"/>
                </a:solidFill>
                <a:latin typeface="Avenir"/>
                <a:ea typeface="Avenir"/>
                <a:cs typeface="Avenir"/>
                <a:sym typeface="Avenir"/>
              </a:rPr>
              <a:t> (próximamente en español)</a:t>
            </a:r>
          </a:p>
          <a:p>
            <a:pPr marL="457200" marR="0" lvl="0" indent="-317500" algn="l" rtl="0">
              <a:lnSpc>
                <a:spcPct val="115000"/>
              </a:lnSpc>
              <a:spcBef>
                <a:spcPts val="0"/>
              </a:spcBef>
              <a:spcAft>
                <a:spcPts val="0"/>
              </a:spcAft>
              <a:buClr>
                <a:schemeClr val="dk2"/>
              </a:buClr>
              <a:buSzPts val="1400"/>
              <a:buFont typeface="Avenir"/>
              <a:buChar char="●"/>
            </a:pPr>
            <a:r>
              <a:rPr lang="es-ES_tradnl" dirty="0">
                <a:solidFill>
                  <a:schemeClr val="tx1"/>
                </a:solidFill>
              </a:rPr>
              <a:t>Mas recursos </a:t>
            </a:r>
            <a:r>
              <a:rPr lang="es-ES_tradnl" b="0" i="0" u="none" strike="noStrike" cap="none" dirty="0">
                <a:solidFill>
                  <a:schemeClr val="tx1"/>
                </a:solidFill>
                <a:latin typeface="Avenir"/>
                <a:ea typeface="Avenir"/>
                <a:cs typeface="Avenir"/>
                <a:sym typeface="Avenir"/>
              </a:rPr>
              <a:t> </a:t>
            </a:r>
          </a:p>
          <a:p>
            <a:pPr marL="457200" marR="0" lvl="0" indent="-317500" algn="l" rtl="0">
              <a:lnSpc>
                <a:spcPct val="115000"/>
              </a:lnSpc>
              <a:spcBef>
                <a:spcPts val="0"/>
              </a:spcBef>
              <a:spcAft>
                <a:spcPts val="0"/>
              </a:spcAft>
              <a:buClr>
                <a:schemeClr val="dk2"/>
              </a:buClr>
              <a:buSzPts val="1400"/>
              <a:buFont typeface="Avenir"/>
              <a:buChar char="●"/>
            </a:pPr>
            <a:r>
              <a:rPr lang="es-ES_tradnl" b="0" i="0" u="none" strike="noStrike" cap="none" dirty="0">
                <a:solidFill>
                  <a:schemeClr val="tx1"/>
                </a:solidFill>
                <a:latin typeface="Avenir"/>
                <a:ea typeface="Avenir"/>
                <a:cs typeface="Avenir"/>
                <a:sym typeface="Avenir"/>
              </a:rPr>
              <a:t>Compartan sus ideas</a:t>
            </a:r>
            <a:endParaRPr lang="es-ES_tradnl" b="0" i="0" u="sng" strike="noStrike" cap="none" dirty="0">
              <a:solidFill>
                <a:schemeClr val="tx1"/>
              </a:solidFill>
              <a:latin typeface="Avenir"/>
              <a:ea typeface="Avenir"/>
              <a:cs typeface="Avenir"/>
              <a:sym typeface="Avenir"/>
              <a:hlinkClick r:id="rId3">
                <a:extLst>
                  <a:ext uri="{A12FA001-AC4F-418D-AE19-62706E023703}">
                    <ahyp:hlinkClr xmlns:ahyp="http://schemas.microsoft.com/office/drawing/2018/hyperlinkcolor" val="tx"/>
                  </a:ext>
                </a:extLst>
              </a:hlinkClick>
            </a:endParaRPr>
          </a:p>
          <a:p>
            <a:pPr marL="0" marR="0" lvl="0" indent="0" algn="l" rtl="0">
              <a:lnSpc>
                <a:spcPct val="115000"/>
              </a:lnSpc>
              <a:spcBef>
                <a:spcPts val="1600"/>
              </a:spcBef>
              <a:spcAft>
                <a:spcPts val="0"/>
              </a:spcAft>
              <a:buClr>
                <a:schemeClr val="dk2"/>
              </a:buClr>
              <a:buSzPts val="1800"/>
              <a:buFont typeface="Avenir"/>
              <a:buNone/>
            </a:pPr>
            <a:r>
              <a:rPr lang="es-ES_tradnl" b="0" i="0" u="none" strike="noStrike" cap="none" dirty="0">
                <a:solidFill>
                  <a:schemeClr val="tx1"/>
                </a:solidFill>
                <a:latin typeface="Avenir"/>
                <a:ea typeface="Avenir"/>
                <a:cs typeface="Avenir"/>
                <a:sym typeface="Avenir"/>
              </a:rPr>
              <a:t>Facebook: </a:t>
            </a:r>
            <a:r>
              <a:rPr lang="es-ES_tradnl" b="0" i="0" u="sng" strike="noStrike" cap="none" dirty="0">
                <a:solidFill>
                  <a:schemeClr val="hlink"/>
                </a:solidFill>
                <a:latin typeface="Avenir"/>
                <a:ea typeface="Avenir"/>
                <a:cs typeface="Avenir"/>
                <a:sym typeface="Avenir"/>
                <a:hlinkClick r:id="rId4"/>
              </a:rPr>
              <a:t>https://www.facebook.com/OurDoorsAreOpen/</a:t>
            </a:r>
          </a:p>
          <a:p>
            <a:pPr marL="0" marR="0" lvl="0" indent="0" algn="l" rtl="0">
              <a:lnSpc>
                <a:spcPct val="115000"/>
              </a:lnSpc>
              <a:spcBef>
                <a:spcPts val="1600"/>
              </a:spcBef>
              <a:spcAft>
                <a:spcPts val="1600"/>
              </a:spcAft>
              <a:buClr>
                <a:schemeClr val="dk2"/>
              </a:buClr>
              <a:buSzPts val="1800"/>
              <a:buFont typeface="Avenir"/>
              <a:buNone/>
            </a:pPr>
            <a:r>
              <a:rPr lang="es-ES_tradnl" b="0" i="0" u="none" strike="noStrike" cap="none" dirty="0">
                <a:solidFill>
                  <a:schemeClr val="tx1"/>
                </a:solidFill>
                <a:latin typeface="Avenir"/>
                <a:ea typeface="Avenir"/>
                <a:cs typeface="Avenir"/>
                <a:sym typeface="Avenir"/>
              </a:rPr>
              <a:t>Twitter: </a:t>
            </a:r>
            <a:r>
              <a:rPr lang="es-ES_tradnl" b="0" i="0" u="sng" strike="noStrike" cap="none" dirty="0">
                <a:solidFill>
                  <a:schemeClr val="hlink"/>
                </a:solidFill>
                <a:latin typeface="Avenir"/>
                <a:ea typeface="Avenir"/>
                <a:cs typeface="Avenir"/>
                <a:sym typeface="Avenir"/>
                <a:hlinkClick r:id="rId5"/>
              </a:rPr>
              <a:t>https://twitter.com/OpenDoorsIDRC</a:t>
            </a:r>
            <a:endParaRPr lang="es-ES_tradnl" b="0" i="0" u="none" strike="noStrike" cap="none" dirty="0">
              <a:solidFill>
                <a:srgbClr val="4A86E8"/>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1476106" y="3041583"/>
            <a:ext cx="7529700" cy="126761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venir"/>
              <a:buNone/>
            </a:pPr>
            <a:r>
              <a:rPr lang="es-ES_tradnl" sz="3200" b="1" i="0" u="none" strike="noStrike" cap="none" dirty="0">
                <a:solidFill>
                  <a:schemeClr val="dk1"/>
                </a:solidFill>
                <a:latin typeface="Avenir"/>
                <a:ea typeface="Avenir"/>
                <a:cs typeface="Avenir"/>
                <a:sym typeface="Avenir"/>
              </a:rPr>
              <a:t>¡Muchas </a:t>
            </a:r>
            <a:r>
              <a:rPr lang="es-ES_tradnl" sz="3200" u="none" strike="noStrike" cap="none" dirty="0">
                <a:solidFill>
                  <a:schemeClr val="dk1"/>
                </a:solidFill>
                <a:latin typeface="Helvetica Neue Medium" panose="02000503000000020004" pitchFamily="2" charset="0"/>
                <a:ea typeface="Helvetica Neue Medium" panose="02000503000000020004" pitchFamily="2" charset="0"/>
                <a:cs typeface="Helvetica Neue Medium" panose="02000503000000020004" pitchFamily="2" charset="0"/>
                <a:sym typeface="Avenir"/>
              </a:rPr>
              <a:t>gracias</a:t>
            </a:r>
            <a:r>
              <a:rPr lang="es-ES_tradnl" sz="3200" b="1" i="0" u="none" strike="noStrike" cap="none" dirty="0">
                <a:solidFill>
                  <a:schemeClr val="dk1"/>
                </a:solidFill>
                <a:latin typeface="Avenir"/>
                <a:ea typeface="Avenir"/>
                <a:cs typeface="Avenir"/>
                <a:sym typeface="Avenir"/>
              </a:rPr>
              <a:t> por abrir sus puertas!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15"/>
          <p:cNvSpPr txBox="1"/>
          <p:nvPr/>
        </p:nvSpPr>
        <p:spPr>
          <a:xfrm>
            <a:off x="301650" y="2135199"/>
            <a:ext cx="8540700" cy="2350173"/>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1"/>
              </a:buClr>
              <a:buSzPts val="1800"/>
              <a:buFont typeface="Avenir"/>
              <a:buChar char="●"/>
            </a:pPr>
            <a:r>
              <a:rPr lang="es-ES_tradnl" sz="1800" dirty="0">
                <a:solidFill>
                  <a:schemeClr val="dk1"/>
                </a:solidFill>
                <a:latin typeface="Avenir"/>
                <a:ea typeface="Avenir"/>
                <a:cs typeface="Avenir"/>
                <a:sym typeface="Avenir"/>
              </a:rPr>
              <a:t>Puedan reconocer barreras que impiden la participación activa a personas con discapacidades en la vida de la comunidad</a:t>
            </a:r>
            <a:r>
              <a:rPr lang="es-ES_tradnl" sz="1800" b="0" i="0" u="none" strike="noStrike" cap="none" dirty="0">
                <a:solidFill>
                  <a:schemeClr val="dk1"/>
                </a:solidFill>
                <a:latin typeface="Avenir"/>
                <a:ea typeface="Avenir"/>
                <a:cs typeface="Avenir"/>
                <a:sym typeface="Avenir"/>
              </a:rPr>
              <a:t>;</a:t>
            </a:r>
          </a:p>
          <a:p>
            <a:pPr marL="457200" marR="0" lvl="0" indent="-342900" algn="l" rtl="0">
              <a:lnSpc>
                <a:spcPct val="150000"/>
              </a:lnSpc>
              <a:spcBef>
                <a:spcPts val="0"/>
              </a:spcBef>
              <a:spcAft>
                <a:spcPts val="0"/>
              </a:spcAft>
              <a:buClr>
                <a:schemeClr val="dk1"/>
              </a:buClr>
              <a:buSzPts val="1800"/>
              <a:buFont typeface="Avenir"/>
              <a:buChar char="●"/>
            </a:pPr>
            <a:r>
              <a:rPr lang="es-ES_tradnl" sz="1800" b="0" i="0" u="none" strike="noStrike" cap="none" dirty="0">
                <a:solidFill>
                  <a:schemeClr val="dk1"/>
                </a:solidFill>
                <a:latin typeface="Avenir"/>
                <a:ea typeface="Avenir"/>
                <a:cs typeface="Avenir"/>
                <a:sym typeface="Avenir"/>
              </a:rPr>
              <a:t>Pensar soluciones simples y creativas para remover esas barreras; y</a:t>
            </a:r>
          </a:p>
          <a:p>
            <a:pPr marL="457200" marR="0" lvl="0" indent="-342900" algn="l" rtl="0">
              <a:lnSpc>
                <a:spcPct val="150000"/>
              </a:lnSpc>
              <a:spcBef>
                <a:spcPts val="0"/>
              </a:spcBef>
              <a:spcAft>
                <a:spcPts val="0"/>
              </a:spcAft>
              <a:buClr>
                <a:schemeClr val="dk1"/>
              </a:buClr>
              <a:buSzPts val="1800"/>
              <a:buFont typeface="Avenir"/>
              <a:buChar char="●"/>
            </a:pPr>
            <a:r>
              <a:rPr lang="es-ES_tradnl" sz="1800" b="0" i="0" u="none" strike="noStrike" cap="none" dirty="0">
                <a:solidFill>
                  <a:schemeClr val="dk1"/>
                </a:solidFill>
                <a:latin typeface="Avenir"/>
                <a:ea typeface="Avenir"/>
                <a:cs typeface="Avenir"/>
                <a:sym typeface="Avenir"/>
              </a:rPr>
              <a:t>Así poder </a:t>
            </a:r>
            <a:r>
              <a:rPr lang="es-ES_tradnl" sz="1800" dirty="0">
                <a:solidFill>
                  <a:schemeClr val="dk1"/>
                </a:solidFill>
                <a:latin typeface="Avenir"/>
                <a:ea typeface="Avenir"/>
                <a:cs typeface="Avenir"/>
                <a:sym typeface="Avenir"/>
              </a:rPr>
              <a:t>incluir personas con discapacidades en la organización y participación de las actividades comunitarias</a:t>
            </a:r>
            <a:r>
              <a:rPr lang="es-ES_tradnl" sz="1800" b="0" i="0" u="none" strike="noStrike" cap="none" dirty="0">
                <a:solidFill>
                  <a:schemeClr val="dk1"/>
                </a:solidFill>
                <a:latin typeface="Avenir"/>
                <a:ea typeface="Avenir"/>
                <a:cs typeface="Avenir"/>
                <a:sym typeface="Avenir"/>
              </a:rPr>
              <a:t>. </a:t>
            </a:r>
            <a:endParaRPr lang="es-ES_tradnl" sz="1800" b="0" i="0" u="none" strike="noStrike" cap="none" dirty="0">
              <a:solidFill>
                <a:srgbClr val="000000"/>
              </a:solidFill>
              <a:latin typeface="Avenir"/>
              <a:ea typeface="Avenir"/>
              <a:cs typeface="Avenir"/>
              <a:sym typeface="Avenir"/>
            </a:endParaRPr>
          </a:p>
        </p:txBody>
      </p:sp>
      <p:sp>
        <p:nvSpPr>
          <p:cNvPr id="121" name="Google Shape;121;p15"/>
          <p:cNvSpPr txBox="1">
            <a:spLocks noGrp="1"/>
          </p:cNvSpPr>
          <p:nvPr>
            <p:ph type="body" idx="1"/>
          </p:nvPr>
        </p:nvSpPr>
        <p:spPr>
          <a:xfrm>
            <a:off x="300750" y="1117050"/>
            <a:ext cx="8644500" cy="883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s-ES_tradnl" sz="1800" b="1" i="0" u="none" strike="noStrike" cap="none" dirty="0">
                <a:solidFill>
                  <a:srgbClr val="000000"/>
                </a:solidFill>
                <a:latin typeface="Avenir"/>
                <a:ea typeface="Avenir"/>
                <a:cs typeface="Avenir"/>
                <a:sym typeface="Avenir"/>
              </a:rPr>
              <a:t>Nuestras Puertas están abiertas </a:t>
            </a:r>
            <a:r>
              <a:rPr lang="es-ES_tradnl" sz="1800" b="0" i="0" u="none" strike="noStrike" cap="none" dirty="0">
                <a:solidFill>
                  <a:srgbClr val="000000"/>
                </a:solidFill>
                <a:latin typeface="Avenir"/>
                <a:ea typeface="Avenir"/>
                <a:cs typeface="Avenir"/>
                <a:sym typeface="Avenir"/>
              </a:rPr>
              <a:t>ayuda a comunidades de diferentes religiones a dar la bienvenida a personas con diferentes habilidad creando comunidades que:</a:t>
            </a:r>
          </a:p>
        </p:txBody>
      </p:sp>
      <p:sp>
        <p:nvSpPr>
          <p:cNvPr id="120" name="Google Shape;120;p15"/>
          <p:cNvSpPr txBox="1">
            <a:spLocks noGrp="1"/>
          </p:cNvSpPr>
          <p:nvPr>
            <p:ph type="title"/>
          </p:nvPr>
        </p:nvSpPr>
        <p:spPr>
          <a:xfrm>
            <a:off x="311700" y="262500"/>
            <a:ext cx="7667400" cy="45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3600" b="1" i="0" u="none" strike="noStrike" cap="none" dirty="0">
                <a:solidFill>
                  <a:srgbClr val="000000"/>
                </a:solidFill>
                <a:latin typeface="Avenir"/>
                <a:ea typeface="Avenir"/>
                <a:cs typeface="Avenir"/>
                <a:sym typeface="Avenir"/>
              </a:rPr>
              <a:t>¿Quiénes somos?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animEffect transition="in" filter="fade">
                                      <p:cBhvr>
                                        <p:cTn id="7" dur="1000"/>
                                        <p:tgtEl>
                                          <p:spTgt spid="1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xEl>
                                              <p:pRg st="1" end="1"/>
                                            </p:txEl>
                                          </p:spTgt>
                                        </p:tgtEl>
                                        <p:attrNameLst>
                                          <p:attrName>style.visibility</p:attrName>
                                        </p:attrNameLst>
                                      </p:cBhvr>
                                      <p:to>
                                        <p:strVal val="visible"/>
                                      </p:to>
                                    </p:set>
                                    <p:animEffect transition="in" filter="fade">
                                      <p:cBhvr>
                                        <p:cTn id="12" dur="1000"/>
                                        <p:tgtEl>
                                          <p:spTgt spid="1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xEl>
                                              <p:pRg st="2" end="2"/>
                                            </p:txEl>
                                          </p:spTgt>
                                        </p:tgtEl>
                                        <p:attrNameLst>
                                          <p:attrName>style.visibility</p:attrName>
                                        </p:attrNameLst>
                                      </p:cBhvr>
                                      <p:to>
                                        <p:strVal val="visible"/>
                                      </p:to>
                                    </p:set>
                                    <p:animEffect transition="in" filter="fade">
                                      <p:cBhvr>
                                        <p:cTn id="17" dur="1000"/>
                                        <p:tgtEl>
                                          <p:spTgt spid="1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9" name="Google Shape;129;p16"/>
          <p:cNvSpPr txBox="1"/>
          <p:nvPr/>
        </p:nvSpPr>
        <p:spPr>
          <a:xfrm>
            <a:off x="1294852" y="1902128"/>
            <a:ext cx="6256018" cy="2482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1"/>
              </a:buClr>
              <a:buSzPts val="1800"/>
              <a:buFont typeface="Avenir"/>
              <a:buChar char="●"/>
            </a:pPr>
            <a:r>
              <a:rPr lang="es-ES_tradnl" sz="1800" b="0" i="0" u="none" strike="noStrike" cap="none" dirty="0">
                <a:solidFill>
                  <a:schemeClr val="dk1"/>
                </a:solidFill>
                <a:latin typeface="Avenir"/>
                <a:ea typeface="Avenir"/>
                <a:cs typeface="Avenir"/>
                <a:sym typeface="Avenir"/>
              </a:rPr>
              <a:t>Describir </a:t>
            </a:r>
            <a:r>
              <a:rPr lang="es-ES_tradnl" sz="1800" dirty="0">
                <a:solidFill>
                  <a:schemeClr val="dk1"/>
                </a:solidFill>
                <a:latin typeface="Avenir"/>
                <a:ea typeface="Avenir"/>
                <a:cs typeface="Avenir"/>
                <a:sym typeface="Avenir"/>
              </a:rPr>
              <a:t>cuales son las mejores cualidades de su comunidad para dar la bienvenida a alguien.</a:t>
            </a:r>
          </a:p>
          <a:p>
            <a:pPr marL="457200" marR="0" lvl="0" indent="-342900" algn="l" rtl="0">
              <a:lnSpc>
                <a:spcPct val="115000"/>
              </a:lnSpc>
              <a:spcBef>
                <a:spcPts val="0"/>
              </a:spcBef>
              <a:spcAft>
                <a:spcPts val="0"/>
              </a:spcAft>
              <a:buClr>
                <a:schemeClr val="dk1"/>
              </a:buClr>
              <a:buSzPts val="1800"/>
              <a:buFont typeface="Avenir"/>
              <a:buChar char="●"/>
            </a:pPr>
            <a:r>
              <a:rPr lang="es-ES_tradnl" sz="1800" b="0" i="0" u="none" strike="noStrike" cap="none" dirty="0">
                <a:solidFill>
                  <a:schemeClr val="dk1"/>
                </a:solidFill>
                <a:latin typeface="Avenir"/>
                <a:ea typeface="Avenir"/>
                <a:cs typeface="Avenir"/>
                <a:sym typeface="Avenir"/>
              </a:rPr>
              <a:t>Identificar una o mas </a:t>
            </a:r>
            <a:r>
              <a:rPr lang="es-ES_tradnl" sz="1800" dirty="0">
                <a:solidFill>
                  <a:schemeClr val="dk1"/>
                </a:solidFill>
                <a:latin typeface="Avenir"/>
                <a:ea typeface="Avenir"/>
                <a:cs typeface="Avenir"/>
                <a:sym typeface="Avenir"/>
              </a:rPr>
              <a:t>formas para que las personas con discapacidades puedan participar activamente en esta comunidad. </a:t>
            </a:r>
            <a:endParaRPr lang="es-ES_tradnl" sz="1800" b="0" i="0" u="none" strike="noStrike" cap="none" dirty="0">
              <a:solidFill>
                <a:schemeClr val="dk1"/>
              </a:solidFill>
              <a:latin typeface="Avenir"/>
              <a:ea typeface="Avenir"/>
              <a:cs typeface="Avenir"/>
              <a:sym typeface="Avenir"/>
            </a:endParaRPr>
          </a:p>
          <a:p>
            <a:pPr marL="457200" marR="0" lvl="0" indent="-342900" algn="l" rtl="0">
              <a:lnSpc>
                <a:spcPct val="115000"/>
              </a:lnSpc>
              <a:spcBef>
                <a:spcPts val="0"/>
              </a:spcBef>
              <a:spcAft>
                <a:spcPts val="0"/>
              </a:spcAft>
              <a:buClr>
                <a:schemeClr val="dk1"/>
              </a:buClr>
              <a:buSzPts val="1800"/>
              <a:buFont typeface="Avenir"/>
              <a:buChar char="●"/>
            </a:pPr>
            <a:r>
              <a:rPr lang="es-ES_tradnl" sz="1800" b="0" i="0" u="none" strike="noStrike" cap="none" dirty="0">
                <a:solidFill>
                  <a:schemeClr val="dk1"/>
                </a:solidFill>
                <a:latin typeface="Avenir"/>
                <a:ea typeface="Avenir"/>
                <a:cs typeface="Avenir"/>
                <a:sym typeface="Avenir"/>
              </a:rPr>
              <a:t>Salir del taller con al menos una objetivo inmediato a realizar. </a:t>
            </a:r>
            <a:endParaRPr lang="es-ES_tradnl" sz="1400" b="0" i="0" u="none" strike="noStrike" cap="none" dirty="0">
              <a:solidFill>
                <a:srgbClr val="000000"/>
              </a:solidFill>
              <a:latin typeface="Arial"/>
              <a:ea typeface="Arial"/>
              <a:cs typeface="Arial"/>
              <a:sym typeface="Arial"/>
            </a:endParaRPr>
          </a:p>
        </p:txBody>
      </p:sp>
      <p:sp>
        <p:nvSpPr>
          <p:cNvPr id="128" name="Google Shape;128;p16"/>
          <p:cNvSpPr txBox="1">
            <a:spLocks noGrp="1"/>
          </p:cNvSpPr>
          <p:nvPr>
            <p:ph type="body" idx="1"/>
          </p:nvPr>
        </p:nvSpPr>
        <p:spPr>
          <a:xfrm>
            <a:off x="311700" y="1197775"/>
            <a:ext cx="8644500" cy="581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venir"/>
              <a:buNone/>
            </a:pPr>
            <a:r>
              <a:rPr lang="es-ES_tradnl" sz="1800" b="0" i="0" u="none" strike="noStrike" cap="none">
                <a:solidFill>
                  <a:srgbClr val="000000"/>
                </a:solidFill>
                <a:latin typeface="Avenir"/>
                <a:ea typeface="Avenir"/>
                <a:cs typeface="Avenir"/>
                <a:sym typeface="Avenir"/>
              </a:rPr>
              <a:t>Al final de este taller ustedes podrán:</a:t>
            </a:r>
          </a:p>
        </p:txBody>
      </p:sp>
      <p:sp>
        <p:nvSpPr>
          <p:cNvPr id="127" name="Google Shape;127;p16"/>
          <p:cNvSpPr txBox="1">
            <a:spLocks noGrp="1"/>
          </p:cNvSpPr>
          <p:nvPr>
            <p:ph type="title"/>
          </p:nvPr>
        </p:nvSpPr>
        <p:spPr>
          <a:xfrm>
            <a:off x="311700" y="262500"/>
            <a:ext cx="7667400" cy="8126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3600" b="1"/>
              <a:t>Objetivos para hoy</a:t>
            </a:r>
            <a:br>
              <a:rPr lang="es-ES_tradnl" sz="3600" b="1" i="0" u="none" strike="noStrike" cap="none">
                <a:solidFill>
                  <a:srgbClr val="000000"/>
                </a:solidFill>
                <a:latin typeface="Avenir"/>
                <a:ea typeface="Avenir"/>
                <a:cs typeface="Avenir"/>
                <a:sym typeface="Avenir"/>
              </a:rPr>
            </a:br>
            <a:endParaRPr lang="es-ES_tradnl" sz="3600" b="1" i="0" u="none" strike="noStrike" cap="none">
              <a:solidFill>
                <a:srgbClr val="00000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fade">
                                      <p:cBhvr>
                                        <p:cTn id="12" dur="10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fade">
                                      <p:cBhvr>
                                        <p:cTn id="17" dur="1000"/>
                                        <p:tgtEl>
                                          <p:spTgt spid="1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311700" y="262499"/>
            <a:ext cx="7667400" cy="90215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n" sz="4800" b="1" i="0" u="none" strike="noStrike" cap="none" dirty="0" err="1">
                <a:solidFill>
                  <a:srgbClr val="FFFFFF"/>
                </a:solidFill>
                <a:latin typeface="Avenir"/>
                <a:ea typeface="Avenir"/>
                <a:cs typeface="Avenir"/>
                <a:sym typeface="Avenir"/>
              </a:rPr>
              <a:t>Rompamos</a:t>
            </a:r>
            <a:r>
              <a:rPr lang="en" sz="4800" b="1" i="0" u="none" strike="noStrike" cap="none" dirty="0">
                <a:solidFill>
                  <a:srgbClr val="FFFFFF"/>
                </a:solidFill>
                <a:latin typeface="Avenir"/>
                <a:ea typeface="Avenir"/>
                <a:cs typeface="Avenir"/>
                <a:sym typeface="Avenir"/>
              </a:rPr>
              <a:t> el </a:t>
            </a:r>
            <a:r>
              <a:rPr lang="en" sz="4800" b="1" i="0" u="none" strike="noStrike" cap="none" dirty="0" err="1">
                <a:solidFill>
                  <a:srgbClr val="FFFFFF"/>
                </a:solidFill>
                <a:latin typeface="Avenir"/>
                <a:ea typeface="Avenir"/>
                <a:cs typeface="Avenir"/>
                <a:sym typeface="Avenir"/>
              </a:rPr>
              <a:t>hielo</a:t>
            </a:r>
            <a:endParaRPr sz="4800" b="1" i="0" u="none" strike="noStrike" cap="none" dirty="0">
              <a:solidFill>
                <a:srgbClr val="FFFFFF"/>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500513" y="1316700"/>
            <a:ext cx="7950467" cy="251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6000" b="1" i="0" u="none" strike="noStrike" cap="none">
                <a:solidFill>
                  <a:srgbClr val="000000"/>
                </a:solidFill>
                <a:latin typeface="Avenir"/>
                <a:ea typeface="Avenir"/>
                <a:cs typeface="Avenir"/>
                <a:sym typeface="Avenir"/>
              </a:rPr>
              <a:t>¿Qué </a:t>
            </a:r>
            <a:r>
              <a:rPr lang="es-ES_tradnl" sz="6000" b="1"/>
              <a:t>entendemos por ser bien acogidos</a:t>
            </a:r>
            <a:r>
              <a:rPr lang="es-ES_tradnl" sz="6000" b="1" i="0" u="none" strike="noStrike" cap="none">
                <a:solidFill>
                  <a:srgbClr val="000000"/>
                </a:solidFill>
                <a:latin typeface="Avenir"/>
                <a:ea typeface="Avenir"/>
                <a:cs typeface="Avenir"/>
                <a:sym typeface="Avenir"/>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20"/>
          <p:cNvSpPr txBox="1">
            <a:spLocks noGrp="1"/>
          </p:cNvSpPr>
          <p:nvPr>
            <p:ph type="body" idx="1"/>
          </p:nvPr>
        </p:nvSpPr>
        <p:spPr>
          <a:xfrm>
            <a:off x="311700" y="1323199"/>
            <a:ext cx="4390200" cy="3210299"/>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Pensar en forma inclusiva en incluyente significa tener en cuenta la diversidad y el ser único de cada individuo.</a:t>
            </a:r>
          </a:p>
          <a:p>
            <a:pPr lvl="0">
              <a:lnSpc>
                <a:spcPct val="150000"/>
              </a:lnSpc>
              <a:buClr>
                <a:srgbClr val="000000"/>
              </a:buClr>
            </a:pPr>
            <a:r>
              <a:rPr lang="es-ES_tradnl" dirty="0">
                <a:solidFill>
                  <a:srgbClr val="000000"/>
                </a:solidFill>
              </a:rPr>
              <a:t> Pensar en forma inclusiva en incluyente significa cambiar de hábitos y comportamientos. </a:t>
            </a:r>
            <a:endParaRPr lang="es-ES_tradnl" sz="1800" b="0" i="0" u="none" strike="noStrike" cap="none" dirty="0">
              <a:solidFill>
                <a:srgbClr val="000000"/>
              </a:solidFill>
              <a:latin typeface="Avenir"/>
              <a:ea typeface="Avenir"/>
              <a:cs typeface="Avenir"/>
              <a:sym typeface="Avenir"/>
            </a:endParaRPr>
          </a:p>
        </p:txBody>
      </p:sp>
      <p:pic>
        <p:nvPicPr>
          <p:cNvPr id="153" name="Google Shape;153;p20" descr="4 pictures with people with differnt disabilties. " title="Inclusive Thinking"/>
          <p:cNvPicPr preferRelativeResize="0"/>
          <p:nvPr/>
        </p:nvPicPr>
        <p:blipFill>
          <a:blip r:embed="rId3">
            <a:alphaModFix/>
          </a:blip>
          <a:stretch>
            <a:fillRect/>
          </a:stretch>
        </p:blipFill>
        <p:spPr>
          <a:xfrm>
            <a:off x="4943900" y="1257050"/>
            <a:ext cx="3394200" cy="2548675"/>
          </a:xfrm>
          <a:prstGeom prst="rect">
            <a:avLst/>
          </a:prstGeom>
          <a:noFill/>
          <a:ln>
            <a:noFill/>
          </a:ln>
        </p:spPr>
      </p:pic>
      <p:sp>
        <p:nvSpPr>
          <p:cNvPr id="151" name="Google Shape;151;p20"/>
          <p:cNvSpPr txBox="1">
            <a:spLocks noGrp="1"/>
          </p:cNvSpPr>
          <p:nvPr>
            <p:ph type="title"/>
          </p:nvPr>
        </p:nvSpPr>
        <p:spPr>
          <a:xfrm>
            <a:off x="311700" y="211862"/>
            <a:ext cx="6830245" cy="7962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s-ES_tradnl" sz="3600" b="1" i="0" u="none" strike="noStrike" cap="none" dirty="0">
                <a:solidFill>
                  <a:srgbClr val="000000"/>
                </a:solidFill>
                <a:latin typeface="Avenir"/>
                <a:ea typeface="Avenir"/>
                <a:cs typeface="Avenir"/>
                <a:sym typeface="Avenir"/>
              </a:rPr>
              <a:t>¿Qué es pensar en forma inclusive e incluyente?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fade">
                                      <p:cBhvr>
                                        <p:cTn id="7" dur="1000"/>
                                        <p:tgtEl>
                                          <p:spTgt spid="1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xEl>
                                              <p:pRg st="1" end="1"/>
                                            </p:txEl>
                                          </p:spTgt>
                                        </p:tgtEl>
                                        <p:attrNameLst>
                                          <p:attrName>style.visibility</p:attrName>
                                        </p:attrNameLst>
                                      </p:cBhvr>
                                      <p:to>
                                        <p:strVal val="visible"/>
                                      </p:to>
                                    </p:set>
                                    <p:animEffect transition="in" filter="fade">
                                      <p:cBhvr>
                                        <p:cTn id="12" dur="1000"/>
                                        <p:tgtEl>
                                          <p:spTgt spid="152">
                                            <p:txEl>
                                              <p:pRg st="1" end="1"/>
                                            </p:txEl>
                                          </p:spTgt>
                                        </p:tgtEl>
                                      </p:cBhvr>
                                    </p:animEffect>
                                  </p:childTnLst>
                                </p:cTn>
                              </p:par>
                              <p:par>
                                <p:cTn id="13" presetID="4" presetClass="entr" presetSubtype="32"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animEffect transition="in" filter="box(out)">
                                      <p:cBhvr>
                                        <p:cTn id="15" dur="2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3" name="Empathy &amp; Inclus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9143999" cy="5143500"/>
          </a:xfrm>
          <a:prstGeom prst="rect">
            <a:avLst/>
          </a:prstGeom>
        </p:spPr>
      </p:pic>
    </p:spTree>
    <p:extLst>
      <p:ext uri="{BB962C8B-B14F-4D97-AF65-F5344CB8AC3E}">
        <p14:creationId xmlns:p14="http://schemas.microsoft.com/office/powerpoint/2010/main" val="131365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1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48485">
                <p:cTn id="12"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60" name="Google Shape;160;p21" descr="Picture. someone writing in a copybook." title="A hand"/>
          <p:cNvPicPr preferRelativeResize="0"/>
          <p:nvPr/>
        </p:nvPicPr>
        <p:blipFill rotWithShape="1">
          <a:blip r:embed="rId3">
            <a:alphaModFix/>
          </a:blip>
          <a:srcRect/>
          <a:stretch/>
        </p:blipFill>
        <p:spPr>
          <a:xfrm>
            <a:off x="4596650" y="1530288"/>
            <a:ext cx="4010174" cy="2242825"/>
          </a:xfrm>
          <a:prstGeom prst="rect">
            <a:avLst/>
          </a:prstGeom>
          <a:noFill/>
          <a:ln>
            <a:noFill/>
          </a:ln>
        </p:spPr>
      </p:pic>
      <p:sp>
        <p:nvSpPr>
          <p:cNvPr id="158" name="Google Shape;158;p21"/>
          <p:cNvSpPr txBox="1">
            <a:spLocks noGrp="1"/>
          </p:cNvSpPr>
          <p:nvPr>
            <p:ph type="body" idx="1"/>
          </p:nvPr>
        </p:nvSpPr>
        <p:spPr>
          <a:xfrm>
            <a:off x="397250" y="1389600"/>
            <a:ext cx="5077800" cy="2524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200000"/>
              </a:lnSpc>
              <a:spcBef>
                <a:spcPts val="0"/>
              </a:spcBef>
              <a:spcAft>
                <a:spcPts val="0"/>
              </a:spcAft>
              <a:buClr>
                <a:srgbClr val="000000"/>
              </a:buClr>
              <a:buSzPts val="1800"/>
              <a:buFont typeface="Avenir"/>
              <a:buChar char="●"/>
            </a:pPr>
            <a:r>
              <a:rPr lang="es-ES_tradnl" sz="1800" dirty="0">
                <a:solidFill>
                  <a:srgbClr val="000000"/>
                </a:solidFill>
                <a:latin typeface="Avenir"/>
                <a:ea typeface="Avenir"/>
                <a:cs typeface="Avenir"/>
                <a:sym typeface="Avenir"/>
              </a:rPr>
              <a:t>Crear un Comité de inclusión</a:t>
            </a:r>
            <a:endParaRPr lang="es-ES_tradnl" sz="1800" b="0" i="0" u="none" strike="noStrike" cap="none" dirty="0">
              <a:solidFill>
                <a:srgbClr val="000000"/>
              </a:solidFill>
              <a:latin typeface="Avenir"/>
              <a:ea typeface="Avenir"/>
              <a:cs typeface="Avenir"/>
              <a:sym typeface="Avenir"/>
            </a:endParaRPr>
          </a:p>
          <a:p>
            <a:pPr marL="457200" marR="0" lvl="0" indent="-342900" algn="l" rtl="0">
              <a:lnSpc>
                <a:spcPct val="200000"/>
              </a:lnSpc>
              <a:spcBef>
                <a:spcPts val="0"/>
              </a:spcBef>
              <a:spcAft>
                <a:spcPts val="0"/>
              </a:spcAft>
              <a:buClr>
                <a:srgbClr val="000000"/>
              </a:buClr>
              <a:buSzPts val="1800"/>
              <a:buFont typeface="Avenir"/>
              <a:buChar char="●"/>
            </a:pPr>
            <a:r>
              <a:rPr lang="es-ES_tradnl" sz="1800" b="0" i="0" u="none" strike="noStrike" cap="none" dirty="0">
                <a:solidFill>
                  <a:srgbClr val="000000"/>
                </a:solidFill>
                <a:latin typeface="Avenir"/>
                <a:ea typeface="Avenir"/>
                <a:cs typeface="Avenir"/>
                <a:sym typeface="Avenir"/>
              </a:rPr>
              <a:t>Identificar barreras</a:t>
            </a:r>
          </a:p>
          <a:p>
            <a:pPr marL="457200" marR="0" lvl="0" indent="-342900" algn="l" rtl="0">
              <a:lnSpc>
                <a:spcPct val="200000"/>
              </a:lnSpc>
              <a:spcBef>
                <a:spcPts val="0"/>
              </a:spcBef>
              <a:spcAft>
                <a:spcPts val="0"/>
              </a:spcAft>
              <a:buClr>
                <a:srgbClr val="000000"/>
              </a:buClr>
              <a:buSzPts val="1800"/>
              <a:buFont typeface="Avenir"/>
              <a:buChar char="●"/>
            </a:pPr>
            <a:r>
              <a:rPr lang="es-ES_tradnl" sz="1800" dirty="0">
                <a:solidFill>
                  <a:srgbClr val="000000"/>
                </a:solidFill>
                <a:latin typeface="Avenir"/>
                <a:ea typeface="Avenir"/>
                <a:cs typeface="Avenir"/>
                <a:sym typeface="Avenir"/>
              </a:rPr>
              <a:t>Desarrollar un plan</a:t>
            </a:r>
            <a:endParaRPr lang="es-ES_tradnl" sz="1800" b="0" i="0" u="none" strike="noStrike" cap="none" dirty="0">
              <a:solidFill>
                <a:schemeClr val="dk2"/>
              </a:solidFill>
              <a:latin typeface="Avenir"/>
              <a:ea typeface="Avenir"/>
              <a:cs typeface="Avenir"/>
              <a:sym typeface="Avenir"/>
            </a:endParaRPr>
          </a:p>
        </p:txBody>
      </p:sp>
      <p:sp>
        <p:nvSpPr>
          <p:cNvPr id="159" name="Google Shape;159;p21"/>
          <p:cNvSpPr txBox="1">
            <a:spLocks noGrp="1"/>
          </p:cNvSpPr>
          <p:nvPr>
            <p:ph type="title"/>
          </p:nvPr>
        </p:nvSpPr>
        <p:spPr>
          <a:xfrm>
            <a:off x="311700" y="262500"/>
            <a:ext cx="7667400" cy="112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venir"/>
              <a:buNone/>
            </a:pPr>
            <a:r>
              <a:rPr lang="en" sz="3600" b="1" i="0" u="none" strike="noStrike" cap="none" dirty="0">
                <a:solidFill>
                  <a:srgbClr val="000000"/>
                </a:solidFill>
                <a:latin typeface="Avenir"/>
                <a:ea typeface="Avenir"/>
                <a:cs typeface="Avenir"/>
                <a:sym typeface="Avenir"/>
              </a:rPr>
              <a:t>Como </a:t>
            </a:r>
            <a:r>
              <a:rPr lang="es-ES_tradnl" sz="3600" b="1" i="0" u="none" strike="noStrike" cap="none" dirty="0">
                <a:solidFill>
                  <a:srgbClr val="000000"/>
                </a:solidFill>
                <a:latin typeface="Avenir"/>
                <a:ea typeface="Avenir"/>
                <a:cs typeface="Avenir"/>
                <a:sym typeface="Avenir"/>
              </a:rPr>
              <a:t>organizarse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animEffect transition="in" filter="fade">
                                      <p:cBhvr>
                                        <p:cTn id="7" dur="1000"/>
                                        <p:tgtEl>
                                          <p:spTgt spid="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8">
                                            <p:txEl>
                                              <p:pRg st="1" end="1"/>
                                            </p:txEl>
                                          </p:spTgt>
                                        </p:tgtEl>
                                        <p:attrNameLst>
                                          <p:attrName>style.visibility</p:attrName>
                                        </p:attrNameLst>
                                      </p:cBhvr>
                                      <p:to>
                                        <p:strVal val="visible"/>
                                      </p:to>
                                    </p:set>
                                    <p:animEffect transition="in" filter="fade">
                                      <p:cBhvr>
                                        <p:cTn id="12" dur="1000"/>
                                        <p:tgtEl>
                                          <p:spTgt spid="1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8">
                                            <p:txEl>
                                              <p:pRg st="2" end="2"/>
                                            </p:txEl>
                                          </p:spTgt>
                                        </p:tgtEl>
                                        <p:attrNameLst>
                                          <p:attrName>style.visibility</p:attrName>
                                        </p:attrNameLst>
                                      </p:cBhvr>
                                      <p:to>
                                        <p:strVal val="visible"/>
                                      </p:to>
                                    </p:set>
                                    <p:animEffect transition="in" filter="fade">
                                      <p:cBhvr>
                                        <p:cTn id="17" dur="1000"/>
                                        <p:tgtEl>
                                          <p:spTgt spid="1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9D770A6D002C4AAE376BF41B12D179" ma:contentTypeVersion="11" ma:contentTypeDescription="Create a new document." ma:contentTypeScope="" ma:versionID="d7890e20e38aedae7d2d1b6f9f8f1343">
  <xsd:schema xmlns:xsd="http://www.w3.org/2001/XMLSchema" xmlns:xs="http://www.w3.org/2001/XMLSchema" xmlns:p="http://schemas.microsoft.com/office/2006/metadata/properties" xmlns:ns2="588dc8a5-4f5f-40bb-97fe-6c64eb19ddf9" xmlns:ns3="919d885f-a51d-46c2-93d3-925bdadc7af9" targetNamespace="http://schemas.microsoft.com/office/2006/metadata/properties" ma:root="true" ma:fieldsID="45dfd7678b3fdd8473742bf1c79b1ef1" ns2:_="" ns3:_="">
    <xsd:import namespace="588dc8a5-4f5f-40bb-97fe-6c64eb19ddf9"/>
    <xsd:import namespace="919d885f-a51d-46c2-93d3-925bdadc7af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8dc8a5-4f5f-40bb-97fe-6c64eb19dd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9d885f-a51d-46c2-93d3-925bdadc7af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E71A1A-8623-40E0-9FCD-509D55570C7E}">
  <ds:schemaRefs>
    <ds:schemaRef ds:uri="http://schemas.microsoft.com/sharepoint/v3/contenttype/forms"/>
  </ds:schemaRefs>
</ds:datastoreItem>
</file>

<file path=customXml/itemProps2.xml><?xml version="1.0" encoding="utf-8"?>
<ds:datastoreItem xmlns:ds="http://schemas.openxmlformats.org/officeDocument/2006/customXml" ds:itemID="{BC416BD7-ADE3-4F8A-951F-C7E13D2F4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8dc8a5-4f5f-40bb-97fe-6c64eb19ddf9"/>
    <ds:schemaRef ds:uri="919d885f-a51d-46c2-93d3-925bdadc7a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ADD9A8-C8E7-4B5E-BF95-24258E181D85}">
  <ds:schemaRefs>
    <ds:schemaRef ds:uri="http://purl.org/dc/dcmitype/"/>
    <ds:schemaRef ds:uri="http://purl.org/dc/elements/1.1/"/>
    <ds:schemaRef ds:uri="http://schemas.microsoft.com/office/2006/documentManagement/types"/>
    <ds:schemaRef ds:uri="http://schemas.microsoft.com/office/2006/metadata/properties"/>
    <ds:schemaRef ds:uri="919d885f-a51d-46c2-93d3-925bdadc7af9"/>
    <ds:schemaRef ds:uri="http://schemas.microsoft.com/office/infopath/2007/PartnerControls"/>
    <ds:schemaRef ds:uri="http://purl.org/dc/terms/"/>
    <ds:schemaRef ds:uri="http://schemas.openxmlformats.org/package/2006/metadata/core-properties"/>
    <ds:schemaRef ds:uri="588dc8a5-4f5f-40bb-97fe-6c64eb19ddf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6455</TotalTime>
  <Words>2163</Words>
  <Application>Microsoft Macintosh PowerPoint</Application>
  <PresentationFormat>On-screen Show (16:9)</PresentationFormat>
  <Paragraphs>200</Paragraphs>
  <Slides>21</Slides>
  <Notes>21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Avenir</vt:lpstr>
      <vt:lpstr>Helvetica Light</vt:lpstr>
      <vt:lpstr>Helvetica Neue Medium</vt:lpstr>
      <vt:lpstr>Simple Light</vt:lpstr>
      <vt:lpstr>PowerPoint Presentation</vt:lpstr>
      <vt:lpstr>Bienvenidos!</vt:lpstr>
      <vt:lpstr>¿Quiénes somos?</vt:lpstr>
      <vt:lpstr>Objetivos para hoy </vt:lpstr>
      <vt:lpstr>Rompamos el hielo</vt:lpstr>
      <vt:lpstr>¿Qué entendemos por ser bien acogidos? </vt:lpstr>
      <vt:lpstr>¿Qué es pensar en forma inclusive e incluyente?</vt:lpstr>
      <vt:lpstr>PowerPoint Presentation</vt:lpstr>
      <vt:lpstr>Como organizarse</vt:lpstr>
      <vt:lpstr>Comité de Inclusión</vt:lpstr>
      <vt:lpstr>Identificar barreras</vt:lpstr>
      <vt:lpstr>Como hacer un plan</vt:lpstr>
      <vt:lpstr>Manos a la obra</vt:lpstr>
      <vt:lpstr>Cambiar actitudes y promover la participación activa. </vt:lpstr>
      <vt:lpstr>Area de comunicaciones</vt:lpstr>
      <vt:lpstr>Accesibilidad en los Edificios</vt:lpstr>
      <vt:lpstr>Provemos nuestras estrategias</vt:lpstr>
      <vt:lpstr>¿Cúal es el siguiente paso?</vt:lpstr>
      <vt:lpstr>Como buscar nuevos miembros</vt:lpstr>
      <vt:lpstr>¿Más información?</vt:lpstr>
      <vt:lpstr>¡Muchas gracias por abrir sus puertas!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Pereyra</cp:lastModifiedBy>
  <cp:revision>40</cp:revision>
  <dcterms:modified xsi:type="dcterms:W3CDTF">2021-06-21T18:07:26Z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0x010100FE9D770A6D002C4AAE376BF41B12D179</vt:lpwstr>
  </property>
</Properties>
</file>